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36"/>
  </p:notesMasterIdLst>
  <p:handoutMasterIdLst>
    <p:handoutMasterId r:id="rId37"/>
  </p:handoutMasterIdLst>
  <p:sldIdLst>
    <p:sldId id="402" r:id="rId2"/>
    <p:sldId id="493" r:id="rId3"/>
    <p:sldId id="407" r:id="rId4"/>
    <p:sldId id="421" r:id="rId5"/>
    <p:sldId id="445" r:id="rId6"/>
    <p:sldId id="494" r:id="rId7"/>
    <p:sldId id="495" r:id="rId8"/>
    <p:sldId id="496" r:id="rId9"/>
    <p:sldId id="499" r:id="rId10"/>
    <p:sldId id="498" r:id="rId11"/>
    <p:sldId id="500" r:id="rId12"/>
    <p:sldId id="467" r:id="rId13"/>
    <p:sldId id="470" r:id="rId14"/>
    <p:sldId id="469" r:id="rId15"/>
    <p:sldId id="472" r:id="rId16"/>
    <p:sldId id="473" r:id="rId17"/>
    <p:sldId id="484" r:id="rId18"/>
    <p:sldId id="485" r:id="rId19"/>
    <p:sldId id="486" r:id="rId20"/>
    <p:sldId id="487" r:id="rId21"/>
    <p:sldId id="488" r:id="rId22"/>
    <p:sldId id="489" r:id="rId23"/>
    <p:sldId id="490" r:id="rId24"/>
    <p:sldId id="491" r:id="rId25"/>
    <p:sldId id="476" r:id="rId26"/>
    <p:sldId id="477" r:id="rId27"/>
    <p:sldId id="478" r:id="rId28"/>
    <p:sldId id="479" r:id="rId29"/>
    <p:sldId id="481" r:id="rId30"/>
    <p:sldId id="482" r:id="rId31"/>
    <p:sldId id="501" r:id="rId32"/>
    <p:sldId id="483" r:id="rId33"/>
    <p:sldId id="492" r:id="rId34"/>
    <p:sldId id="50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  <a:srgbClr val="E9EBF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2" autoAdjust="0"/>
    <p:restoredTop sz="77022" autoAdjust="0"/>
  </p:normalViewPr>
  <p:slideViewPr>
    <p:cSldViewPr snapToGrid="0" snapToObjects="1" showGuides="1">
      <p:cViewPr varScale="1">
        <p:scale>
          <a:sx n="82" d="100"/>
          <a:sy n="82" d="100"/>
        </p:scale>
        <p:origin x="-632" y="-1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A7A17-B0E1-7340-BA27-DD2AB9B55580}" type="datetimeFigureOut">
              <a:rPr lang="en-US" smtClean="0"/>
              <a:t>2/22/18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09FA-C55A-F94E-9171-27FD37017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E79F04AE-50C4-9448-A90C-6014DA8721B5}" type="datetimeFigureOut">
              <a:rPr lang="en-US" smtClean="0"/>
              <a:pPr/>
              <a:t>2/22/18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2032B9E8-698A-8948-9227-39339D2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6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fld id="{ADF44967-F446-4747-AA31-0D9CB4630A3C}" type="slidenum">
              <a:rPr lang="en-US" sz="1000">
                <a:solidFill>
                  <a:schemeClr val="tx1"/>
                </a:solidFill>
                <a:latin typeface="Times New Roman" charset="0"/>
              </a:rPr>
              <a:pPr/>
              <a:t>5</a:t>
            </a:fld>
            <a:endParaRPr lang="en-US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401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fld id="{522329B9-6B28-FA4C-A4B1-F7224BC2841B}" type="slidenum">
              <a:rPr lang="en-US" sz="1000">
                <a:solidFill>
                  <a:schemeClr val="tx1"/>
                </a:solidFill>
                <a:latin typeface="Times New Roman" charset="0"/>
              </a:rPr>
              <a:pPr/>
              <a:t>23</a:t>
            </a:fld>
            <a:endParaRPr lang="en-US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460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fld id="{D0E73060-462C-124E-A75D-9E89284EF734}" type="slidenum">
              <a:rPr lang="en-US" sz="1000">
                <a:solidFill>
                  <a:schemeClr val="tx1"/>
                </a:solidFill>
                <a:latin typeface="Times New Roman" charset="0"/>
              </a:rPr>
              <a:pPr/>
              <a:t>24</a:t>
            </a:fld>
            <a:endParaRPr lang="en-US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470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fld id="{71B3A21D-7AAE-9D47-A70E-7C3DC844A517}" type="slidenum">
              <a:rPr lang="en-US" sz="1000">
                <a:solidFill>
                  <a:schemeClr val="tx1"/>
                </a:solidFill>
                <a:latin typeface="Times New Roman" charset="0"/>
              </a:rPr>
              <a:pPr/>
              <a:t>25</a:t>
            </a:fld>
            <a:endParaRPr lang="en-US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2278" tIns="45329" rIns="92278" bIns="45329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899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charset="0"/>
                <a:ea typeface="Osaka" charset="0"/>
                <a:cs typeface="Osaka" charset="0"/>
              </a:defRPr>
            </a:lvl1pPr>
            <a:lvl2pPr marL="37931725" indent="-37474525" eaLnBrk="0" hangingPunct="0">
              <a:defRPr sz="1200">
                <a:solidFill>
                  <a:srgbClr val="CF0E30"/>
                </a:solidFill>
                <a:latin typeface="Book Antiqua" charset="0"/>
                <a:ea typeface="Osaka" charset="0"/>
                <a:cs typeface="Osaka" charset="0"/>
              </a:defRPr>
            </a:lvl2pPr>
            <a:lvl3pPr eaLnBrk="0" hangingPunct="0">
              <a:defRPr sz="1200">
                <a:solidFill>
                  <a:srgbClr val="CF0E30"/>
                </a:solidFill>
                <a:latin typeface="Book Antiqua" charset="0"/>
                <a:ea typeface="Osaka" charset="0"/>
                <a:cs typeface="Osaka" charset="0"/>
              </a:defRPr>
            </a:lvl3pPr>
            <a:lvl4pPr eaLnBrk="0" hangingPunct="0">
              <a:defRPr sz="1200">
                <a:solidFill>
                  <a:srgbClr val="CF0E30"/>
                </a:solidFill>
                <a:latin typeface="Book Antiqua" charset="0"/>
                <a:ea typeface="Osaka" charset="0"/>
                <a:cs typeface="Osaka" charset="0"/>
              </a:defRPr>
            </a:lvl4pPr>
            <a:lvl5pPr eaLnBrk="0" hangingPunct="0">
              <a:defRPr sz="1200">
                <a:solidFill>
                  <a:srgbClr val="CF0E30"/>
                </a:solidFill>
                <a:latin typeface="Book Antiqua" charset="0"/>
                <a:ea typeface="Osaka" charset="0"/>
                <a:cs typeface="Osak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charset="0"/>
                <a:ea typeface="Osaka" charset="0"/>
                <a:cs typeface="Osak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charset="0"/>
                <a:ea typeface="Osaka" charset="0"/>
                <a:cs typeface="Osak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charset="0"/>
                <a:ea typeface="Osaka" charset="0"/>
                <a:cs typeface="Osak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charset="0"/>
                <a:ea typeface="Osaka" charset="0"/>
                <a:cs typeface="Osaka" charset="0"/>
              </a:defRPr>
            </a:lvl9pPr>
          </a:lstStyle>
          <a:p>
            <a:pPr eaLnBrk="1" hangingPunct="1"/>
            <a:fld id="{9044DF82-9445-8943-8DB4-9C08811B9217}" type="slidenum">
              <a:rPr lang="en-US"/>
              <a:pPr eaLnBrk="1" hangingPunct="1"/>
              <a:t>14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Book Antiqua" charset="0"/>
                <a:ea typeface="ＭＳ Ｐゴシック" charset="0"/>
                <a:cs typeface="ＭＳ Ｐゴシック" charset="0"/>
              </a:rPr>
              <a:t>Default of Union is to apply set semantics.</a:t>
            </a:r>
            <a:r>
              <a:rPr lang="en-US" baseline="0" dirty="0">
                <a:latin typeface="Book Antiqua" charset="0"/>
                <a:ea typeface="ＭＳ Ｐゴシック" charset="0"/>
                <a:cs typeface="ＭＳ Ｐゴシック" charset="0"/>
              </a:rPr>
              <a:t>  </a:t>
            </a:r>
          </a:p>
          <a:p>
            <a:pPr eaLnBrk="1" hangingPunct="1"/>
            <a:r>
              <a:rPr lang="en-US" baseline="0" dirty="0">
                <a:latin typeface="Book Antiqua" charset="0"/>
                <a:ea typeface="ＭＳ Ｐゴシック" charset="0"/>
                <a:cs typeface="ＭＳ Ｐゴシック" charset="0"/>
              </a:rPr>
              <a:t>Recall that Union All is required to keep duplicates. </a:t>
            </a:r>
          </a:p>
        </p:txBody>
      </p:sp>
    </p:spTree>
    <p:extLst>
      <p:ext uri="{BB962C8B-B14F-4D97-AF65-F5344CB8AC3E}">
        <p14:creationId xmlns:p14="http://schemas.microsoft.com/office/powerpoint/2010/main" val="2064685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fld id="{00DE8BB5-1742-514D-A4D2-CA28781F9C21}" type="slidenum">
              <a:rPr lang="en-US" sz="1000">
                <a:solidFill>
                  <a:schemeClr val="tx1"/>
                </a:solidFill>
                <a:latin typeface="Times New Roman" charset="0"/>
              </a:rPr>
              <a:pPr/>
              <a:t>16</a:t>
            </a:fld>
            <a:endParaRPr lang="en-US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>
                <a:ea typeface="ＭＳ Ｐゴシック" charset="0"/>
                <a:cs typeface="ＭＳ Ｐゴシック" charset="0"/>
              </a:rPr>
              <a:t>????</a:t>
            </a:r>
            <a:r>
              <a:rPr lang="zh-CN" altLang="en-US" dirty="0" smtClean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ea typeface="ＭＳ Ｐゴシック" charset="0"/>
                <a:cs typeface="ＭＳ Ｐゴシック" charset="0"/>
              </a:rPr>
              <a:t>Not</a:t>
            </a:r>
            <a:r>
              <a:rPr lang="zh-CN" altLang="en-US" dirty="0" smtClean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ea typeface="ＭＳ Ｐゴシック" charset="0"/>
                <a:cs typeface="ＭＳ Ｐゴシック" charset="0"/>
              </a:rPr>
              <a:t>correct?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39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fld id="{A486F47B-4540-1647-B110-F280B6A3FDEE}" type="slidenum">
              <a:rPr lang="en-US" sz="1000">
                <a:solidFill>
                  <a:schemeClr val="tx1"/>
                </a:solidFill>
                <a:latin typeface="Times New Roman" charset="0"/>
              </a:rPr>
              <a:pPr/>
              <a:t>17</a:t>
            </a:fld>
            <a:endParaRPr lang="en-US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003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fld id="{B190E4EF-64A8-A047-9C5F-F579EC03B84B}" type="slidenum">
              <a:rPr lang="en-US" sz="1000">
                <a:solidFill>
                  <a:schemeClr val="tx1"/>
                </a:solidFill>
                <a:latin typeface="Times New Roman" charset="0"/>
              </a:rPr>
              <a:pPr/>
              <a:t>18</a:t>
            </a:fld>
            <a:endParaRPr lang="en-US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75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fld id="{02B1780E-1B43-B742-845A-BB49130C3002}" type="slidenum">
              <a:rPr lang="en-US" sz="1000">
                <a:solidFill>
                  <a:schemeClr val="tx1"/>
                </a:solidFill>
                <a:latin typeface="Times New Roman" charset="0"/>
              </a:rPr>
              <a:pPr/>
              <a:t>19</a:t>
            </a:fld>
            <a:endParaRPr lang="en-US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212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fld id="{CEA24207-8797-7A44-947E-25ADFE7A5567}" type="slidenum">
              <a:rPr lang="en-US" sz="1000">
                <a:solidFill>
                  <a:schemeClr val="tx1"/>
                </a:solidFill>
                <a:latin typeface="Times New Roman" charset="0"/>
              </a:rPr>
              <a:pPr/>
              <a:t>20</a:t>
            </a:fld>
            <a:endParaRPr lang="en-US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259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fld id="{F69F32F8-EABB-B941-BA44-85CA451187B8}" type="slidenum">
              <a:rPr lang="en-US" sz="1000">
                <a:solidFill>
                  <a:schemeClr val="tx1"/>
                </a:solidFill>
                <a:latin typeface="Times New Roman" charset="0"/>
              </a:rPr>
              <a:pPr/>
              <a:t>21</a:t>
            </a:fld>
            <a:endParaRPr lang="en-US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69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fld id="{E5E1C9C1-B77B-AE49-8C7E-91FE79D825BC}" type="slidenum">
              <a:rPr lang="en-US" sz="1000">
                <a:solidFill>
                  <a:schemeClr val="tx1"/>
                </a:solidFill>
                <a:latin typeface="Times New Roman" charset="0"/>
              </a:rPr>
              <a:pPr/>
              <a:t>22</a:t>
            </a:fld>
            <a:endParaRPr lang="en-US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52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2/22/18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r>
              <a:rPr lang="en-US">
                <a:uFillTx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2/22/18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2/22/18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0" y="0"/>
            <a:ext cx="9550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447800"/>
            <a:ext cx="50800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197600" y="1447800"/>
            <a:ext cx="5080000" cy="5105400"/>
          </a:xfrm>
        </p:spPr>
        <p:txBody>
          <a:bodyPr/>
          <a:lstStyle/>
          <a:p>
            <a:pPr lvl="0"/>
            <a:r>
              <a:rPr lang="en-US" noProof="0"/>
              <a:t>Click icon to add clip art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27B3C-CC12-9E42-A89A-C8F69554E8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49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2/22/18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2/22/18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2/22/18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2/22/18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2/22/18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2/22/18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2/22/18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8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jegonzal@cs.berkeley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qlfiddle.com/%23!17/53815/1140/0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sqlfiddle.com/%23!17/53815/4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sqlfiddle.com/%23!17/4215a/10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sqlfiddle.com/%23!17/54a88/2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sqlfiddle.com/%23!17/a7b2f/1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sqlfiddle.com/%23!17/e1f3a/3/0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qlfiddle.com/%23!17/36ca9/2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qlfiddle.com/%23!17/f35aa/6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qlfiddle.com/%23!17/f35aa/4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qlfiddle.com/%23!17/f35aa/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qlfiddle.com/%23!17/f35aa/7" TargetMode="External"/><Relationship Id="rId3" Type="http://schemas.openxmlformats.org/officeDocument/2006/relationships/hyperlink" Target="http://bit.ly/ds100-sp18-nul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qlfiddle.com/%23!17/f35aa/7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sqlfiddle.com/%23!17/67109/12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7" Type="http://schemas.openxmlformats.org/officeDocument/2006/relationships/image" Target="../media/image19.tiff"/><Relationship Id="rId8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tiff"/><Relationship Id="rId12" Type="http://schemas.openxmlformats.org/officeDocument/2006/relationships/image" Target="../media/image27.tiff"/><Relationship Id="rId13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8" Type="http://schemas.openxmlformats.org/officeDocument/2006/relationships/image" Target="../media/image17.tiff"/><Relationship Id="rId9" Type="http://schemas.openxmlformats.org/officeDocument/2006/relationships/image" Target="../media/image24.jpeg"/><Relationship Id="rId10" Type="http://schemas.openxmlformats.org/officeDocument/2006/relationships/image" Target="../media/image2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2236" y="4001722"/>
            <a:ext cx="8338783" cy="2370181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uFillTx/>
              </a:rPr>
              <a:t>Slides by: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Joseph E. Gonzalez &amp; </a:t>
            </a:r>
            <a:r>
              <a:rPr lang="en-US" sz="1600" b="1" dirty="0">
                <a:uFillTx/>
              </a:rPr>
              <a:t>Joseph </a:t>
            </a:r>
            <a:r>
              <a:rPr lang="en-US" sz="1600" b="1" dirty="0" err="1">
                <a:uFillTx/>
              </a:rPr>
              <a:t>Hellerstein</a:t>
            </a:r>
            <a:r>
              <a:rPr lang="en-US" sz="1600" b="1" dirty="0">
                <a:uFillTx/>
              </a:rPr>
              <a:t>,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jegonzal@berkeley.edu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jhellerstein@berkeley.edu</a:t>
            </a:r>
            <a:endParaRPr lang="en-US" sz="1600" dirty="0">
              <a:uFillTx/>
              <a:hlinkClick r:id="rId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872462" y="4305556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297141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811502" y="6186102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9219270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21752" y="3759277"/>
            <a:ext cx="595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7582" y="5910873"/>
            <a:ext cx="1019117" cy="70347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6338" y="5758210"/>
            <a:ext cx="745864" cy="737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582" y="3876294"/>
            <a:ext cx="749289" cy="830237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717196" y="718457"/>
            <a:ext cx="10764822" cy="335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l"/>
            <a:r>
              <a:rPr lang="en-US" b="1" dirty="0"/>
              <a:t>Data Science 100</a:t>
            </a:r>
            <a:r>
              <a:rPr lang="en-US" sz="5400" dirty="0"/>
              <a:t/>
            </a:r>
            <a:br>
              <a:rPr lang="en-US" sz="5400" dirty="0"/>
            </a:br>
            <a:r>
              <a:rPr lang="en-US" sz="5400" i="1" dirty="0"/>
              <a:t>Databases Part </a:t>
            </a:r>
            <a:r>
              <a:rPr lang="en-US" sz="5400" i="1"/>
              <a:t>2 </a:t>
            </a:r>
          </a:p>
          <a:p>
            <a:pPr algn="l"/>
            <a:r>
              <a:rPr lang="en-US" sz="5400" i="1" dirty="0"/>
              <a:t>(The SQL)</a:t>
            </a:r>
          </a:p>
        </p:txBody>
      </p:sp>
    </p:spTree>
    <p:extLst>
      <p:ext uri="{BB962C8B-B14F-4D97-AF65-F5344CB8AC3E}">
        <p14:creationId xmlns:p14="http://schemas.microsoft.com/office/powerpoint/2010/main" val="1578155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176" y="92824"/>
            <a:ext cx="9308826" cy="1325563"/>
          </a:xfrm>
        </p:spPr>
        <p:txBody>
          <a:bodyPr/>
          <a:lstStyle/>
          <a:p>
            <a:r>
              <a:rPr lang="en-US" dirty="0" smtClean="0"/>
              <a:t>Multidimensional Data Model</a:t>
            </a:r>
            <a:endParaRPr lang="en-US" i="1" dirty="0"/>
          </a:p>
        </p:txBody>
      </p:sp>
      <p:graphicFrame>
        <p:nvGraphicFramePr>
          <p:cNvPr id="85" name="Table 84"/>
          <p:cNvGraphicFramePr>
            <a:graphicFrameLocks noGrp="1"/>
          </p:cNvGraphicFramePr>
          <p:nvPr>
            <p:extLst/>
          </p:nvPr>
        </p:nvGraphicFramePr>
        <p:xfrm>
          <a:off x="403412" y="1667933"/>
          <a:ext cx="3106969" cy="704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944"/>
                <a:gridCol w="937850"/>
                <a:gridCol w="773315"/>
                <a:gridCol w="7568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timeid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locid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sales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25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15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30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50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35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22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26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45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6" name="TextBox 85"/>
          <p:cNvSpPr txBox="1"/>
          <p:nvPr/>
        </p:nvSpPr>
        <p:spPr>
          <a:xfrm>
            <a:off x="403412" y="1248616"/>
            <a:ext cx="3314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Sales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Fact Table</a:t>
            </a:r>
          </a:p>
        </p:txBody>
      </p:sp>
      <p:graphicFrame>
        <p:nvGraphicFramePr>
          <p:cNvPr id="87" name="Table 86"/>
          <p:cNvGraphicFramePr>
            <a:graphicFrameLocks noGrp="1"/>
          </p:cNvGraphicFramePr>
          <p:nvPr>
            <p:extLst/>
          </p:nvPr>
        </p:nvGraphicFramePr>
        <p:xfrm>
          <a:off x="3829533" y="1667933"/>
          <a:ext cx="4173372" cy="13067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1660"/>
                <a:gridCol w="1277325"/>
                <a:gridCol w="1166536"/>
                <a:gridCol w="967851"/>
              </a:tblGrid>
              <a:tr h="32669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locid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country</a:t>
                      </a:r>
                      <a:endParaRPr lang="en-US" sz="1400" dirty="0"/>
                    </a:p>
                  </a:txBody>
                  <a:tcPr/>
                </a:tc>
              </a:tr>
              <a:tr h="3266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Omaha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Nebraska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USA</a:t>
                      </a:r>
                      <a:endParaRPr lang="en-US" sz="1400" dirty="0"/>
                    </a:p>
                  </a:txBody>
                  <a:tcPr/>
                </a:tc>
              </a:tr>
              <a:tr h="3266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Seoul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Korea</a:t>
                      </a:r>
                      <a:endParaRPr lang="en-US" sz="1400" dirty="0"/>
                    </a:p>
                  </a:txBody>
                  <a:tcPr/>
                </a:tc>
              </a:tr>
              <a:tr h="3266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Richmond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Virginia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USA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/>
          </p:nvPr>
        </p:nvGraphicFramePr>
        <p:xfrm>
          <a:off x="3829533" y="3467357"/>
          <a:ext cx="3499311" cy="129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92908"/>
                <a:gridCol w="1045335"/>
                <a:gridCol w="1102855"/>
                <a:gridCol w="758213"/>
              </a:tblGrid>
              <a:tr h="32406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category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price</a:t>
                      </a:r>
                      <a:endParaRPr lang="en-US" sz="1400" dirty="0"/>
                    </a:p>
                  </a:txBody>
                  <a:tcPr/>
                </a:tc>
              </a:tr>
              <a:tr h="3240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Corn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Food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</a:t>
                      </a:r>
                      <a:endParaRPr lang="en-US" sz="1400" dirty="0"/>
                    </a:p>
                  </a:txBody>
                  <a:tcPr/>
                </a:tc>
              </a:tr>
              <a:tr h="3240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Galaxy</a:t>
                      </a:r>
                      <a:r>
                        <a:rPr lang="en-US" sz="1400" baseline="0" dirty="0" smtClean="0"/>
                        <a:t>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Phones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</a:tr>
              <a:tr h="3240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Peanuts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Food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/>
          </p:nvPr>
        </p:nvGraphicFramePr>
        <p:xfrm>
          <a:off x="3829533" y="5334277"/>
          <a:ext cx="3147183" cy="13067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86898"/>
                <a:gridCol w="1123792"/>
                <a:gridCol w="936493"/>
              </a:tblGrid>
              <a:tr h="32669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timeid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Day</a:t>
                      </a:r>
                      <a:endParaRPr lang="en-US" sz="1400" dirty="0"/>
                    </a:p>
                  </a:txBody>
                  <a:tcPr/>
                </a:tc>
              </a:tr>
              <a:tr h="3266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3/30/16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Wed.</a:t>
                      </a:r>
                      <a:endParaRPr lang="en-US" sz="1400" dirty="0"/>
                    </a:p>
                  </a:txBody>
                  <a:tcPr/>
                </a:tc>
              </a:tr>
              <a:tr h="3266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3/31/16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Thu.</a:t>
                      </a:r>
                      <a:endParaRPr lang="en-US" sz="1400" dirty="0"/>
                    </a:p>
                  </a:txBody>
                  <a:tcPr/>
                </a:tc>
              </a:tr>
              <a:tr h="3266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4/1/16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Fri.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0" name="TextBox 89"/>
          <p:cNvSpPr txBox="1"/>
          <p:nvPr/>
        </p:nvSpPr>
        <p:spPr>
          <a:xfrm>
            <a:off x="3829533" y="1248616"/>
            <a:ext cx="3502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Locations</a:t>
            </a:r>
            <a:endParaRPr lang="en-US" sz="2400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3829533" y="3037484"/>
            <a:ext cx="288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Products</a:t>
            </a:r>
            <a:endParaRPr lang="en-US" sz="24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3829533" y="4911721"/>
            <a:ext cx="2373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Time</a:t>
            </a:r>
            <a:endParaRPr lang="en-US" sz="2400" b="1" dirty="0"/>
          </a:p>
        </p:txBody>
      </p:sp>
      <p:sp>
        <p:nvSpPr>
          <p:cNvPr id="93" name="Rectangle 92"/>
          <p:cNvSpPr/>
          <p:nvPr/>
        </p:nvSpPr>
        <p:spPr>
          <a:xfrm>
            <a:off x="8175845" y="1586701"/>
            <a:ext cx="236955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Dimension </a:t>
            </a:r>
          </a:p>
          <a:p>
            <a:pPr lvl="0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Tables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440706" y="3224276"/>
            <a:ext cx="4541057" cy="3416798"/>
          </a:xfrm>
        </p:spPr>
        <p:txBody>
          <a:bodyPr>
            <a:normAutofit/>
          </a:bodyPr>
          <a:lstStyle/>
          <a:p>
            <a:r>
              <a:rPr lang="en-US" sz="2000" dirty="0"/>
              <a:t>Normalized </a:t>
            </a:r>
            <a:r>
              <a:rPr lang="en-US" sz="2000" dirty="0" smtClean="0"/>
              <a:t>Representation</a:t>
            </a:r>
            <a:endParaRPr lang="en-US" sz="1600" dirty="0" smtClean="0"/>
          </a:p>
          <a:p>
            <a:r>
              <a:rPr lang="en-US" sz="2000" dirty="0" smtClean="0"/>
              <a:t>Fact </a:t>
            </a:r>
            <a:r>
              <a:rPr lang="en-US" sz="2000" dirty="0"/>
              <a:t>Table</a:t>
            </a:r>
          </a:p>
          <a:p>
            <a:pPr lvl="1"/>
            <a:r>
              <a:rPr lang="en-US" sz="1800" dirty="0"/>
              <a:t>minimizes redundant info</a:t>
            </a:r>
            <a:r>
              <a:rPr lang="en-US" sz="1800" dirty="0" smtClean="0"/>
              <a:t>.</a:t>
            </a:r>
          </a:p>
          <a:p>
            <a:pPr lvl="1"/>
            <a:r>
              <a:rPr lang="en-US" sz="1800" dirty="0"/>
              <a:t>Reduces data </a:t>
            </a:r>
            <a:r>
              <a:rPr lang="en-US" sz="1800" dirty="0" smtClean="0"/>
              <a:t>errors</a:t>
            </a:r>
            <a:endParaRPr lang="en-US" sz="1800" dirty="0"/>
          </a:p>
          <a:p>
            <a:r>
              <a:rPr lang="en-US" sz="2000" dirty="0" smtClean="0"/>
              <a:t>Dimensions</a:t>
            </a:r>
          </a:p>
          <a:p>
            <a:pPr lvl="1"/>
            <a:r>
              <a:rPr lang="en-US" sz="1800" dirty="0" smtClean="0"/>
              <a:t>easy </a:t>
            </a:r>
            <a:r>
              <a:rPr lang="en-US" sz="1800" dirty="0"/>
              <a:t>to manage and summarize</a:t>
            </a:r>
          </a:p>
          <a:p>
            <a:pPr lvl="1"/>
            <a:r>
              <a:rPr lang="en-US" sz="1800" dirty="0" smtClean="0"/>
              <a:t>Rename</a:t>
            </a:r>
            <a:r>
              <a:rPr lang="en-US" sz="1800" dirty="0"/>
              <a:t>: </a:t>
            </a:r>
            <a:r>
              <a:rPr lang="en-US" sz="1800" dirty="0" smtClean="0"/>
              <a:t>Galaxy1 </a:t>
            </a:r>
            <a:r>
              <a:rPr lang="en-US" sz="1800" dirty="0" smtClean="0">
                <a:sym typeface="Wingdings"/>
              </a:rPr>
              <a:t> </a:t>
            </a:r>
            <a:r>
              <a:rPr lang="en-US" sz="1800" dirty="0" smtClean="0"/>
              <a:t>Phablet</a:t>
            </a:r>
            <a:endParaRPr lang="en-US" sz="1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253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Connections between table</a:t>
            </a:r>
            <a:endParaRPr lang="en-US" i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817634"/>
              </p:ext>
            </p:extLst>
          </p:nvPr>
        </p:nvGraphicFramePr>
        <p:xfrm>
          <a:off x="4402863" y="3977862"/>
          <a:ext cx="31438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535"/>
                <a:gridCol w="948993"/>
                <a:gridCol w="782503"/>
                <a:gridCol w="7658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timeid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locid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sales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580882" y="3580219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Sales </a:t>
            </a:r>
            <a:r>
              <a:rPr lang="en-US" sz="2400" b="1" dirty="0"/>
              <a:t>Fact Table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774433"/>
              </p:ext>
            </p:extLst>
          </p:nvPr>
        </p:nvGraphicFramePr>
        <p:xfrm>
          <a:off x="3985934" y="5630393"/>
          <a:ext cx="4502346" cy="3266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21699"/>
                <a:gridCol w="1378012"/>
                <a:gridCol w="1258491"/>
                <a:gridCol w="1044144"/>
              </a:tblGrid>
              <a:tr h="32669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locid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country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427170"/>
              </p:ext>
            </p:extLst>
          </p:nvPr>
        </p:nvGraphicFramePr>
        <p:xfrm>
          <a:off x="1873623" y="2255290"/>
          <a:ext cx="3385933" cy="3240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73698"/>
                <a:gridCol w="1011466"/>
                <a:gridCol w="1067122"/>
                <a:gridCol w="733647"/>
              </a:tblGrid>
              <a:tr h="32406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category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price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055517"/>
              </p:ext>
            </p:extLst>
          </p:nvPr>
        </p:nvGraphicFramePr>
        <p:xfrm>
          <a:off x="6245263" y="2275727"/>
          <a:ext cx="2243018" cy="3266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74639"/>
                <a:gridCol w="800934"/>
                <a:gridCol w="667445"/>
              </a:tblGrid>
              <a:tr h="32669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timeid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Day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070702" y="5199917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Locations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868684" y="1825417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Products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303392" y="1876584"/>
            <a:ext cx="865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</a:t>
            </a:r>
            <a:endParaRPr lang="en-US" sz="2400" b="1" dirty="0"/>
          </a:p>
        </p:txBody>
      </p:sp>
      <p:sp>
        <p:nvSpPr>
          <p:cNvPr id="23" name="Freeform 22"/>
          <p:cNvSpPr/>
          <p:nvPr/>
        </p:nvSpPr>
        <p:spPr>
          <a:xfrm>
            <a:off x="2307536" y="2592611"/>
            <a:ext cx="2348325" cy="1918888"/>
          </a:xfrm>
          <a:custGeom>
            <a:avLst/>
            <a:gdLst>
              <a:gd name="connsiteX0" fmla="*/ 1918888 w 1918888"/>
              <a:gd name="connsiteY0" fmla="*/ 1747720 h 1918888"/>
              <a:gd name="connsiteX1" fmla="*/ 1918888 w 1918888"/>
              <a:gd name="connsiteY1" fmla="*/ 1918888 h 1918888"/>
              <a:gd name="connsiteX2" fmla="*/ 0 w 1918888"/>
              <a:gd name="connsiteY2" fmla="*/ 1918888 h 1918888"/>
              <a:gd name="connsiteX3" fmla="*/ 0 w 1918888"/>
              <a:gd name="connsiteY3" fmla="*/ 0 h 191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8888" h="1918888">
                <a:moveTo>
                  <a:pt x="1918888" y="1747720"/>
                </a:moveTo>
                <a:lnTo>
                  <a:pt x="1918888" y="1918888"/>
                </a:lnTo>
                <a:lnTo>
                  <a:pt x="0" y="1918888"/>
                </a:lnTo>
                <a:lnTo>
                  <a:pt x="0" y="0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423647" y="2624097"/>
            <a:ext cx="2393576" cy="1887402"/>
          </a:xfrm>
          <a:custGeom>
            <a:avLst/>
            <a:gdLst>
              <a:gd name="connsiteX0" fmla="*/ 0 w 1896366"/>
              <a:gd name="connsiteY0" fmla="*/ 1729702 h 1896366"/>
              <a:gd name="connsiteX1" fmla="*/ 0 w 1896366"/>
              <a:gd name="connsiteY1" fmla="*/ 1896366 h 1896366"/>
              <a:gd name="connsiteX2" fmla="*/ 1896366 w 1896366"/>
              <a:gd name="connsiteY2" fmla="*/ 1896366 h 1896366"/>
              <a:gd name="connsiteX3" fmla="*/ 1896366 w 1896366"/>
              <a:gd name="connsiteY3" fmla="*/ 657647 h 1896366"/>
              <a:gd name="connsiteX4" fmla="*/ 1783755 w 1896366"/>
              <a:gd name="connsiteY4" fmla="*/ 657647 h 1896366"/>
              <a:gd name="connsiteX5" fmla="*/ 1342321 w 1896366"/>
              <a:gd name="connsiteY5" fmla="*/ 657647 h 1896366"/>
              <a:gd name="connsiteX6" fmla="*/ 1342321 w 1896366"/>
              <a:gd name="connsiteY6" fmla="*/ 0 h 1896366"/>
              <a:gd name="connsiteX0" fmla="*/ 0 w 1896366"/>
              <a:gd name="connsiteY0" fmla="*/ 1729702 h 1896366"/>
              <a:gd name="connsiteX1" fmla="*/ 0 w 1896366"/>
              <a:gd name="connsiteY1" fmla="*/ 1896366 h 1896366"/>
              <a:gd name="connsiteX2" fmla="*/ 1896366 w 1896366"/>
              <a:gd name="connsiteY2" fmla="*/ 1896366 h 1896366"/>
              <a:gd name="connsiteX3" fmla="*/ 1896366 w 1896366"/>
              <a:gd name="connsiteY3" fmla="*/ 657647 h 1896366"/>
              <a:gd name="connsiteX4" fmla="*/ 1783755 w 1896366"/>
              <a:gd name="connsiteY4" fmla="*/ 657647 h 1896366"/>
              <a:gd name="connsiteX5" fmla="*/ 930376 w 1896366"/>
              <a:gd name="connsiteY5" fmla="*/ 684541 h 1896366"/>
              <a:gd name="connsiteX6" fmla="*/ 1342321 w 1896366"/>
              <a:gd name="connsiteY6" fmla="*/ 0 h 1896366"/>
              <a:gd name="connsiteX0" fmla="*/ 0 w 1896366"/>
              <a:gd name="connsiteY0" fmla="*/ 1720738 h 1887402"/>
              <a:gd name="connsiteX1" fmla="*/ 0 w 1896366"/>
              <a:gd name="connsiteY1" fmla="*/ 1887402 h 1887402"/>
              <a:gd name="connsiteX2" fmla="*/ 1896366 w 1896366"/>
              <a:gd name="connsiteY2" fmla="*/ 1887402 h 1887402"/>
              <a:gd name="connsiteX3" fmla="*/ 1896366 w 1896366"/>
              <a:gd name="connsiteY3" fmla="*/ 648683 h 1887402"/>
              <a:gd name="connsiteX4" fmla="*/ 1783755 w 1896366"/>
              <a:gd name="connsiteY4" fmla="*/ 648683 h 1887402"/>
              <a:gd name="connsiteX5" fmla="*/ 930376 w 1896366"/>
              <a:gd name="connsiteY5" fmla="*/ 675577 h 1887402"/>
              <a:gd name="connsiteX6" fmla="*/ 937479 w 1896366"/>
              <a:gd name="connsiteY6" fmla="*/ 0 h 1887402"/>
              <a:gd name="connsiteX0" fmla="*/ 0 w 1896366"/>
              <a:gd name="connsiteY0" fmla="*/ 1720738 h 1887402"/>
              <a:gd name="connsiteX1" fmla="*/ 0 w 1896366"/>
              <a:gd name="connsiteY1" fmla="*/ 1887402 h 1887402"/>
              <a:gd name="connsiteX2" fmla="*/ 1896366 w 1896366"/>
              <a:gd name="connsiteY2" fmla="*/ 1887402 h 1887402"/>
              <a:gd name="connsiteX3" fmla="*/ 1896366 w 1896366"/>
              <a:gd name="connsiteY3" fmla="*/ 648683 h 1887402"/>
              <a:gd name="connsiteX4" fmla="*/ 1783755 w 1896366"/>
              <a:gd name="connsiteY4" fmla="*/ 648683 h 1887402"/>
              <a:gd name="connsiteX5" fmla="*/ 923273 w 1896366"/>
              <a:gd name="connsiteY5" fmla="*/ 657647 h 1887402"/>
              <a:gd name="connsiteX6" fmla="*/ 937479 w 1896366"/>
              <a:gd name="connsiteY6" fmla="*/ 0 h 188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6366" h="1887402">
                <a:moveTo>
                  <a:pt x="0" y="1720738"/>
                </a:moveTo>
                <a:lnTo>
                  <a:pt x="0" y="1887402"/>
                </a:lnTo>
                <a:lnTo>
                  <a:pt x="1896366" y="1887402"/>
                </a:lnTo>
                <a:lnTo>
                  <a:pt x="1896366" y="648683"/>
                </a:lnTo>
                <a:lnTo>
                  <a:pt x="1783755" y="648683"/>
                </a:lnTo>
                <a:lnTo>
                  <a:pt x="923273" y="657647"/>
                </a:lnTo>
                <a:cubicBezTo>
                  <a:pt x="923273" y="438431"/>
                  <a:pt x="937479" y="219216"/>
                  <a:pt x="937479" y="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4308307" y="4348701"/>
            <a:ext cx="2013444" cy="1270091"/>
          </a:xfrm>
          <a:custGeom>
            <a:avLst/>
            <a:gdLst>
              <a:gd name="connsiteX0" fmla="*/ 1667107 w 1667107"/>
              <a:gd name="connsiteY0" fmla="*/ 0 h 1276814"/>
              <a:gd name="connsiteX1" fmla="*/ 1667107 w 1667107"/>
              <a:gd name="connsiteY1" fmla="*/ 819614 h 1276814"/>
              <a:gd name="connsiteX2" fmla="*/ 0 w 1667107"/>
              <a:gd name="connsiteY2" fmla="*/ 819614 h 1276814"/>
              <a:gd name="connsiteX3" fmla="*/ 0 w 1667107"/>
              <a:gd name="connsiteY3" fmla="*/ 897673 h 1276814"/>
              <a:gd name="connsiteX4" fmla="*/ 0 w 1667107"/>
              <a:gd name="connsiteY4" fmla="*/ 1276814 h 127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7107" h="1276814">
                <a:moveTo>
                  <a:pt x="1667107" y="0"/>
                </a:moveTo>
                <a:lnTo>
                  <a:pt x="1667107" y="819614"/>
                </a:lnTo>
                <a:lnTo>
                  <a:pt x="0" y="819614"/>
                </a:lnTo>
                <a:lnTo>
                  <a:pt x="0" y="897673"/>
                </a:lnTo>
                <a:lnTo>
                  <a:pt x="0" y="1276814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153960" y="3931743"/>
            <a:ext cx="3253703" cy="1477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0"/>
              <a:buChar char="ß"/>
            </a:pPr>
            <a:r>
              <a:rPr lang="en-US" dirty="0" smtClean="0"/>
              <a:t>This </a:t>
            </a:r>
            <a:r>
              <a:rPr lang="en-US" dirty="0"/>
              <a:t>looks like a star </a:t>
            </a:r>
            <a:r>
              <a:rPr lang="is-IS" dirty="0" smtClean="0"/>
              <a:t>…</a:t>
            </a:r>
          </a:p>
          <a:p>
            <a:pPr marL="285750" indent="-285750">
              <a:buFont typeface="Wingdings" charset="0"/>
              <a:buChar char="ß"/>
            </a:pPr>
            <a:endParaRPr lang="is-IS" dirty="0"/>
          </a:p>
          <a:p>
            <a:r>
              <a:rPr lang="zh-CN" altLang="en-US" dirty="0" smtClean="0"/>
              <a:t> </a:t>
            </a:r>
            <a:r>
              <a:rPr lang="en-US" sz="2000" dirty="0"/>
              <a:t>How do we do analysis?</a:t>
            </a:r>
          </a:p>
          <a:p>
            <a:pPr lvl="1"/>
            <a:r>
              <a:rPr lang="en-US" sz="1600" b="1" dirty="0"/>
              <a:t>Joins!!!!!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81718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1" y="4566401"/>
            <a:ext cx="10515600" cy="1500187"/>
          </a:xfrm>
        </p:spPr>
        <p:txBody>
          <a:bodyPr/>
          <a:lstStyle/>
          <a:p>
            <a:r>
              <a:rPr lang="en-US" dirty="0"/>
              <a:t>Bringing tables together </a:t>
            </a:r>
            <a:r>
              <a:rPr lang="en-US"/>
              <a:t>for decades.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10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752475" y="1781175"/>
            <a:ext cx="6705600" cy="381000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Queries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552450" y="1476375"/>
            <a:ext cx="7391400" cy="2295525"/>
          </a:xfrm>
        </p:spPr>
        <p:txBody>
          <a:bodyPr anchor="t"/>
          <a:lstStyle/>
          <a:p>
            <a:pPr marL="14287" indent="0">
              <a:buNone/>
            </a:pPr>
            <a:r>
              <a:rPr lang="en-US" sz="20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SELECT </a:t>
            </a:r>
            <a:r>
              <a:rPr lang="en-US" sz="2000" dirty="0">
                <a:latin typeface="Lucida Sans Typewriter" charset="0"/>
                <a:ea typeface="Osaka" charset="0"/>
                <a:cs typeface="Osaka" charset="0"/>
              </a:rPr>
              <a:t>[</a:t>
            </a:r>
            <a:r>
              <a:rPr lang="en-US" sz="20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DISTINCT</a:t>
            </a:r>
            <a:r>
              <a:rPr lang="en-US" sz="2000" dirty="0">
                <a:latin typeface="Lucida Sans Typewriter" charset="0"/>
                <a:ea typeface="Osaka" charset="0"/>
                <a:cs typeface="Osaka" charset="0"/>
              </a:rPr>
              <a:t>] </a:t>
            </a:r>
            <a:r>
              <a:rPr lang="en-US" sz="2000" i="1" dirty="0">
                <a:latin typeface="Lucida Sans Typewriter" charset="0"/>
                <a:ea typeface="Osaka" charset="0"/>
                <a:cs typeface="Osaka" charset="0"/>
              </a:rPr>
              <a:t>&lt;column expression list&gt;</a:t>
            </a:r>
            <a:r>
              <a:rPr lang="en-US" sz="2000" dirty="0">
                <a:latin typeface="Lucida Sans Typewriter" charset="0"/>
                <a:ea typeface="Osaka" charset="0"/>
                <a:cs typeface="Osaka" charset="0"/>
              </a:rPr>
              <a:t/>
            </a:r>
            <a:br>
              <a:rPr lang="en-US" sz="20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000" dirty="0">
                <a:latin typeface="Lucida Sans Typewriter" charset="0"/>
                <a:ea typeface="Osaka" charset="0"/>
                <a:cs typeface="Osaka" charset="0"/>
              </a:rPr>
              <a:t>  </a:t>
            </a:r>
            <a:r>
              <a:rPr lang="en-US" sz="20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FROM </a:t>
            </a:r>
            <a:r>
              <a:rPr lang="en-US" sz="2000" i="1" dirty="0">
                <a:latin typeface="Lucida Sans Typewriter" charset="0"/>
                <a:ea typeface="Osaka" charset="0"/>
                <a:cs typeface="Osaka" charset="0"/>
              </a:rPr>
              <a:t>&lt;table1 [AS t1], ... , </a:t>
            </a:r>
            <a:r>
              <a:rPr lang="en-US" sz="2000" i="1" dirty="0" err="1">
                <a:latin typeface="Lucida Sans Typewriter" charset="0"/>
                <a:ea typeface="Osaka" charset="0"/>
                <a:cs typeface="Osaka" charset="0"/>
              </a:rPr>
              <a:t>tableN</a:t>
            </a:r>
            <a:r>
              <a:rPr lang="en-US" sz="2000" i="1" dirty="0">
                <a:latin typeface="Lucida Sans Typewriter" charset="0"/>
                <a:ea typeface="Osaka" charset="0"/>
                <a:cs typeface="Osaka" charset="0"/>
              </a:rPr>
              <a:t> [AS </a:t>
            </a:r>
            <a:r>
              <a:rPr lang="en-US" sz="2000" i="1" dirty="0" err="1">
                <a:latin typeface="Lucida Sans Typewriter" charset="0"/>
                <a:ea typeface="Osaka" charset="0"/>
                <a:cs typeface="Osaka" charset="0"/>
              </a:rPr>
              <a:t>tn</a:t>
            </a:r>
            <a:r>
              <a:rPr lang="en-US" sz="2000" i="1" dirty="0">
                <a:latin typeface="Lucida Sans Typewriter" charset="0"/>
                <a:ea typeface="Osaka" charset="0"/>
                <a:cs typeface="Osaka" charset="0"/>
              </a:rPr>
              <a:t>]&gt;</a:t>
            </a:r>
            <a:r>
              <a:rPr lang="en-US" sz="2000" dirty="0">
                <a:latin typeface="Lucida Sans Typewriter" charset="0"/>
                <a:ea typeface="Osaka" charset="0"/>
                <a:cs typeface="Osaka" charset="0"/>
              </a:rPr>
              <a:t/>
            </a:r>
            <a:br>
              <a:rPr lang="en-US" sz="20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000" dirty="0">
                <a:latin typeface="Lucida Sans Typewriter" charset="0"/>
                <a:ea typeface="Osaka" charset="0"/>
                <a:cs typeface="Osaka" charset="0"/>
              </a:rPr>
              <a:t>[</a:t>
            </a:r>
            <a:r>
              <a:rPr lang="en-US" sz="20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WHERE</a:t>
            </a:r>
            <a:r>
              <a:rPr lang="en-US" sz="2000" dirty="0"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000" i="1" dirty="0">
                <a:latin typeface="Lucida Sans Typewriter" charset="0"/>
                <a:ea typeface="Osaka" charset="0"/>
                <a:cs typeface="Osaka" charset="0"/>
              </a:rPr>
              <a:t>&lt;predicate&gt;</a:t>
            </a:r>
            <a:r>
              <a:rPr lang="en-US" sz="2000" dirty="0">
                <a:latin typeface="Lucida Sans Typewriter" charset="0"/>
                <a:ea typeface="Osaka" charset="0"/>
                <a:cs typeface="Osaka" charset="0"/>
              </a:rPr>
              <a:t>]</a:t>
            </a:r>
            <a:br>
              <a:rPr lang="en-US" sz="20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000" dirty="0">
                <a:latin typeface="Lucida Sans Typewriter" charset="0"/>
                <a:ea typeface="Osaka" charset="0"/>
                <a:cs typeface="Osaka" charset="0"/>
              </a:rPr>
              <a:t>[</a:t>
            </a:r>
            <a:r>
              <a:rPr lang="en-US" sz="20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GROUP BY </a:t>
            </a:r>
            <a:r>
              <a:rPr lang="en-US" sz="2000" i="1" dirty="0">
                <a:latin typeface="Lucida Sans Typewriter" charset="0"/>
                <a:ea typeface="Osaka" charset="0"/>
                <a:cs typeface="Osaka" charset="0"/>
              </a:rPr>
              <a:t>&lt;column list&gt;</a:t>
            </a:r>
            <a:r>
              <a:rPr lang="en-US" sz="2000" dirty="0">
                <a:latin typeface="Lucida Sans Typewriter" charset="0"/>
                <a:ea typeface="Osaka" charset="0"/>
                <a:cs typeface="Osaka" charset="0"/>
              </a:rPr>
              <a:t/>
            </a:r>
            <a:br>
              <a:rPr lang="en-US" sz="20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000" dirty="0">
                <a:latin typeface="Lucida Sans Typewriter" charset="0"/>
                <a:ea typeface="Osaka" charset="0"/>
                <a:cs typeface="Osaka" charset="0"/>
              </a:rPr>
              <a:t> [</a:t>
            </a:r>
            <a:r>
              <a:rPr lang="en-US" sz="20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HAVING</a:t>
            </a:r>
            <a:r>
              <a:rPr lang="en-US" sz="2000" dirty="0"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000" i="1" dirty="0">
                <a:latin typeface="Lucida Sans Typewriter" charset="0"/>
                <a:ea typeface="Osaka" charset="0"/>
                <a:cs typeface="Osaka" charset="0"/>
              </a:rPr>
              <a:t>&lt;predicate&gt;</a:t>
            </a:r>
            <a:r>
              <a:rPr lang="en-US" sz="2000" dirty="0">
                <a:latin typeface="Lucida Sans Typewriter" charset="0"/>
                <a:ea typeface="Osaka" charset="0"/>
                <a:cs typeface="Osaka" charset="0"/>
              </a:rPr>
              <a:t>] ]</a:t>
            </a:r>
            <a:br>
              <a:rPr lang="en-US" sz="20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000" dirty="0">
                <a:latin typeface="Lucida Sans Typewriter" charset="0"/>
                <a:ea typeface="Osaka" charset="0"/>
                <a:cs typeface="Osaka" charset="0"/>
              </a:rPr>
              <a:t>[</a:t>
            </a:r>
            <a:r>
              <a:rPr lang="en-US" sz="20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ORDER BY </a:t>
            </a:r>
            <a:r>
              <a:rPr lang="en-US" sz="2000" i="1" dirty="0">
                <a:latin typeface="Lucida Sans Typewriter" charset="0"/>
                <a:ea typeface="Osaka" charset="0"/>
                <a:cs typeface="Osaka" charset="0"/>
              </a:rPr>
              <a:t>&lt;column list&gt;</a:t>
            </a:r>
            <a:r>
              <a:rPr lang="en-US" sz="2000" dirty="0">
                <a:latin typeface="Lucida Sans Typewriter" charset="0"/>
                <a:ea typeface="Osaka" charset="0"/>
                <a:cs typeface="Osaka" charset="0"/>
              </a:rPr>
              <a:t>]</a:t>
            </a:r>
            <a:r>
              <a:rPr lang="en-US" sz="20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;</a:t>
            </a:r>
          </a:p>
          <a:p>
            <a:pPr marL="14287" indent="0">
              <a:buNone/>
            </a:pPr>
            <a:endParaRPr lang="en-US" dirty="0">
              <a:latin typeface="Tahoma" charset="0"/>
              <a:ea typeface="Osaka" charset="0"/>
              <a:cs typeface="Osaka" charset="0"/>
            </a:endParaRP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1676400" y="3225800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lvl="1">
              <a:buFont typeface="+mj-lt"/>
              <a:buAutoNum type="arabicPeriod"/>
            </a:pPr>
            <a:r>
              <a:rPr lang="en-US" dirty="0"/>
              <a:t>FROM : compute </a:t>
            </a:r>
            <a:r>
              <a:rPr lang="en-US" b="1" i="1" dirty="0" smtClean="0">
                <a:solidFill>
                  <a:srgbClr val="FF0000"/>
                </a:solidFill>
              </a:rPr>
              <a:t>outer</a:t>
            </a:r>
            <a:r>
              <a:rPr lang="zh-CN" alt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product </a:t>
            </a:r>
            <a:r>
              <a:rPr lang="en-US" dirty="0"/>
              <a:t>of tables.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WHERE : Check conditions, discard tuples that fail.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SELECT : Specify desired fields in output.</a:t>
            </a:r>
          </a:p>
          <a:p>
            <a:r>
              <a:rPr lang="en-US" dirty="0"/>
              <a:t>Note: likely a terribly inefficient strategy! </a:t>
            </a:r>
          </a:p>
          <a:p>
            <a:pPr lvl="1"/>
            <a:r>
              <a:rPr lang="en-US" dirty="0"/>
              <a:t>Query optimizer will find more efficient plans.</a:t>
            </a:r>
          </a:p>
        </p:txBody>
      </p:sp>
    </p:spTree>
    <p:extLst>
      <p:ext uri="{BB962C8B-B14F-4D97-AF65-F5344CB8AC3E}">
        <p14:creationId xmlns:p14="http://schemas.microsoft.com/office/powerpoint/2010/main" val="555261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3" name="Rectangle 3"/>
          <p:cNvSpPr>
            <a:spLocks noGrp="1" noChangeArrowheads="1"/>
          </p:cNvSpPr>
          <p:nvPr>
            <p:ph type="title"/>
          </p:nvPr>
        </p:nvSpPr>
        <p:spPr>
          <a:xfrm>
            <a:off x="219452" y="60892"/>
            <a:ext cx="12192000" cy="1325563"/>
          </a:xfrm>
          <a:noFill/>
        </p:spPr>
        <p:txBody>
          <a:bodyPr/>
          <a:lstStyle/>
          <a:p>
            <a:pPr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</a:tabLst>
            </a:pPr>
            <a:r>
              <a:rPr lang="en-US" dirty="0">
                <a:solidFill>
                  <a:srgbClr val="000000"/>
                </a:solidFill>
                <a:ea typeface="Osaka" charset="0"/>
                <a:cs typeface="Helvetica Neue Light"/>
              </a:rPr>
              <a:t>The </a:t>
            </a:r>
            <a:r>
              <a:rPr lang="en-US" dirty="0" smtClean="0">
                <a:solidFill>
                  <a:srgbClr val="000000"/>
                </a:solidFill>
                <a:ea typeface="Osaka" charset="0"/>
                <a:cs typeface="Helvetica Neue Light"/>
              </a:rPr>
              <a:t>Outer-</a:t>
            </a:r>
            <a:r>
              <a:rPr lang="en-US" dirty="0">
                <a:solidFill>
                  <a:srgbClr val="000000"/>
                </a:solidFill>
                <a:ea typeface="Osaka" charset="0"/>
                <a:cs typeface="Helvetica Neue Light"/>
              </a:rPr>
              <a:t>Product (</a:t>
            </a:r>
            <a:r>
              <a:rPr lang="en-US" sz="4000" dirty="0"/>
              <a:t>×</a:t>
            </a:r>
            <a:r>
              <a:rPr lang="en-US" dirty="0"/>
              <a:t>)</a:t>
            </a:r>
            <a:endParaRPr lang="en-US" dirty="0">
              <a:solidFill>
                <a:srgbClr val="000000"/>
              </a:solidFill>
              <a:ea typeface="Osaka" charset="0"/>
              <a:cs typeface="Helvetica Neue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44492" y="1201312"/>
            <a:ext cx="81067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R1 </a:t>
            </a:r>
            <a:r>
              <a:rPr lang="en-US" sz="3200" dirty="0"/>
              <a:t>×</a:t>
            </a:r>
            <a:r>
              <a:rPr lang="en-US" sz="3200" b="1" dirty="0"/>
              <a:t> S1: </a:t>
            </a:r>
            <a:r>
              <a:rPr lang="en-US" sz="2400" i="1" dirty="0"/>
              <a:t>Each row of </a:t>
            </a:r>
            <a:r>
              <a:rPr lang="en-US" sz="2400" b="1" i="1" dirty="0"/>
              <a:t>R1</a:t>
            </a:r>
            <a:r>
              <a:rPr lang="en-US" sz="2400" i="1" dirty="0"/>
              <a:t> paired with each row of </a:t>
            </a:r>
            <a:r>
              <a:rPr lang="en-US" sz="2400" b="1" i="1" dirty="0"/>
              <a:t>S1</a:t>
            </a:r>
            <a:endParaRPr lang="en-US" sz="2400" i="1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2506398" y="3622702"/>
          <a:ext cx="2610481" cy="1287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3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320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742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6454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21759">
                <a:tc>
                  <a:txBody>
                    <a:bodyPr/>
                    <a:lstStyle/>
                    <a:p>
                      <a:r>
                        <a:rPr lang="en-US" sz="1400" u="sng" dirty="0" err="1"/>
                        <a:t>sid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lubber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506399" y="322356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S1: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1827926" y="2104139"/>
          <a:ext cx="2040482" cy="94415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816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0731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514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14719">
                <a:tc>
                  <a:txBody>
                    <a:bodyPr/>
                    <a:lstStyle/>
                    <a:p>
                      <a:r>
                        <a:rPr lang="en-US" sz="1400" u="sng" dirty="0" err="1"/>
                        <a:t>sid</a:t>
                      </a:r>
                      <a:endParaRPr lang="en-US" sz="1400" u="sng" dirty="0"/>
                    </a:p>
                  </a:txBody>
                  <a:tcPr marL="77602" marR="77602" marT="38801" marB="38801"/>
                </a:tc>
                <a:tc>
                  <a:txBody>
                    <a:bodyPr/>
                    <a:lstStyle/>
                    <a:p>
                      <a:r>
                        <a:rPr lang="en-US" sz="1400" u="sng" dirty="0"/>
                        <a:t>bid</a:t>
                      </a:r>
                    </a:p>
                  </a:txBody>
                  <a:tcPr marL="77602" marR="77602" marT="38801" marB="38801"/>
                </a:tc>
                <a:tc>
                  <a:txBody>
                    <a:bodyPr/>
                    <a:lstStyle/>
                    <a:p>
                      <a:r>
                        <a:rPr lang="en-US" sz="1400" u="sng" dirty="0"/>
                        <a:t>day</a:t>
                      </a:r>
                    </a:p>
                  </a:txBody>
                  <a:tcPr marL="77602" marR="77602" marT="38801" marB="38801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471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 marL="77602" marR="77602" marT="38801" marB="3880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 marL="77602" marR="77602" marT="38801" marB="3880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 marL="77602" marR="77602" marT="38801" marB="38801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471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748414" y="171045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R1:</a:t>
            </a:r>
          </a:p>
        </p:txBody>
      </p:sp>
      <p:sp>
        <p:nvSpPr>
          <p:cNvPr id="6" name="Rectangle 5"/>
          <p:cNvSpPr/>
          <p:nvPr/>
        </p:nvSpPr>
        <p:spPr>
          <a:xfrm>
            <a:off x="1827926" y="3115844"/>
            <a:ext cx="4331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/>
              <a:t>×</a:t>
            </a:r>
            <a:endParaRPr lang="en-US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5643570" y="2182103"/>
          <a:ext cx="4794634" cy="2252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3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038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4247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3058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502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8729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4323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21759">
                <a:tc>
                  <a:txBody>
                    <a:bodyPr/>
                    <a:lstStyle/>
                    <a:p>
                      <a:r>
                        <a:rPr lang="en-US" sz="1400" u="none" dirty="0" err="1"/>
                        <a:t>sid</a:t>
                      </a:r>
                      <a:endParaRPr lang="en-US" sz="14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bid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 err="1"/>
                        <a:t>sid</a:t>
                      </a:r>
                      <a:endParaRPr lang="en-US" sz="14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lubber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lubber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228884" y="1713816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R1 </a:t>
            </a:r>
            <a:r>
              <a:rPr lang="en-US" sz="2400" dirty="0"/>
              <a:t>×</a:t>
            </a:r>
            <a:r>
              <a:rPr lang="en-US" sz="2400" b="1" dirty="0"/>
              <a:t> S1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724668" y="5036249"/>
            <a:ext cx="3889872" cy="1742388"/>
            <a:chOff x="200667" y="5036249"/>
            <a:chExt cx="3889872" cy="1742388"/>
          </a:xfrm>
        </p:grpSpPr>
        <p:sp>
          <p:nvSpPr>
            <p:cNvPr id="7" name="TextBox 6"/>
            <p:cNvSpPr txBox="1"/>
            <p:nvPr/>
          </p:nvSpPr>
          <p:spPr>
            <a:xfrm>
              <a:off x="200667" y="5036249"/>
              <a:ext cx="2457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Sometimes also called </a:t>
              </a:r>
            </a:p>
            <a:p>
              <a:r>
                <a:rPr lang="en-US" sz="1600" b="1" dirty="0"/>
                <a:t>Cartesian Product: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313937" y="5301983"/>
              <a:ext cx="1776602" cy="1476654"/>
              <a:chOff x="5131748" y="5279664"/>
              <a:chExt cx="1776602" cy="1476654"/>
            </a:xfrm>
          </p:grpSpPr>
          <p:cxnSp>
            <p:nvCxnSpPr>
              <p:cNvPr id="9" name="Straight Arrow Connector 8"/>
              <p:cNvCxnSpPr/>
              <p:nvPr/>
            </p:nvCxnSpPr>
            <p:spPr bwMode="auto">
              <a:xfrm flipV="1">
                <a:off x="5375073" y="5279664"/>
                <a:ext cx="0" cy="1176793"/>
              </a:xfrm>
              <a:prstGeom prst="straightConnector1">
                <a:avLst/>
              </a:prstGeom>
              <a:solidFill>
                <a:srgbClr val="3366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7" name="Straight Arrow Connector 26"/>
              <p:cNvCxnSpPr/>
              <p:nvPr/>
            </p:nvCxnSpPr>
            <p:spPr bwMode="auto">
              <a:xfrm flipV="1">
                <a:off x="5375073" y="6456457"/>
                <a:ext cx="1533277" cy="1326"/>
              </a:xfrm>
              <a:prstGeom prst="straightConnector1">
                <a:avLst/>
              </a:prstGeom>
              <a:solidFill>
                <a:srgbClr val="3366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2" name="TextBox 11"/>
              <p:cNvSpPr txBox="1"/>
              <p:nvPr/>
            </p:nvSpPr>
            <p:spPr>
              <a:xfrm>
                <a:off x="5131748" y="5805963"/>
                <a:ext cx="28405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1400"/>
                  <a:t>2</a:t>
                </a:r>
                <a:endParaRPr lang="en-US" sz="1400" dirty="0"/>
              </a:p>
              <a:p>
                <a:pPr algn="r">
                  <a:lnSpc>
                    <a:spcPct val="150000"/>
                  </a:lnSpc>
                </a:pPr>
                <a:r>
                  <a:rPr lang="en-US" sz="1400" dirty="0"/>
                  <a:t>1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398926" y="6448541"/>
                <a:ext cx="9925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     b    c</a:t>
                </a:r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>
                <a:off x="5374805" y="6185891"/>
                <a:ext cx="1024438" cy="262964"/>
                <a:chOff x="5359059" y="6185891"/>
                <a:chExt cx="1024438" cy="262964"/>
              </a:xfrm>
            </p:grpSpPr>
            <p:sp>
              <p:nvSpPr>
                <p:cNvPr id="28" name="Rectangle 27"/>
                <p:cNvSpPr/>
                <p:nvPr/>
              </p:nvSpPr>
              <p:spPr bwMode="auto">
                <a:xfrm>
                  <a:off x="5359059" y="6185891"/>
                  <a:ext cx="352288" cy="26296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</a:pPr>
                  <a:r>
                    <a:rPr lang="en-US" sz="1400" dirty="0"/>
                    <a:t>1,a</a:t>
                  </a: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 bwMode="auto">
                <a:xfrm>
                  <a:off x="5695134" y="6185891"/>
                  <a:ext cx="352288" cy="26296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</a:pPr>
                  <a:r>
                    <a:rPr lang="en-US" sz="1400" dirty="0"/>
                    <a:t>1,b</a:t>
                  </a: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2" name="Rectangle 31"/>
                <p:cNvSpPr/>
                <p:nvPr/>
              </p:nvSpPr>
              <p:spPr bwMode="auto">
                <a:xfrm>
                  <a:off x="6031209" y="6185891"/>
                  <a:ext cx="352288" cy="26296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</a:pPr>
                  <a:r>
                    <a:rPr lang="en-US" sz="1400" dirty="0"/>
                    <a:t>1,c</a:t>
                  </a: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5374805" y="5919822"/>
                <a:ext cx="1024438" cy="262964"/>
                <a:chOff x="5511459" y="6338291"/>
                <a:chExt cx="1024438" cy="262964"/>
              </a:xfrm>
            </p:grpSpPr>
            <p:sp>
              <p:nvSpPr>
                <p:cNvPr id="34" name="Rectangle 33"/>
                <p:cNvSpPr/>
                <p:nvPr/>
              </p:nvSpPr>
              <p:spPr bwMode="auto">
                <a:xfrm>
                  <a:off x="5511459" y="6338291"/>
                  <a:ext cx="352288" cy="26296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</a:pPr>
                  <a:r>
                    <a:rPr lang="en-US" sz="1400" dirty="0"/>
                    <a:t>2,a</a:t>
                  </a: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5" name="Rectangle 34"/>
                <p:cNvSpPr/>
                <p:nvPr/>
              </p:nvSpPr>
              <p:spPr bwMode="auto">
                <a:xfrm>
                  <a:off x="5847534" y="6338291"/>
                  <a:ext cx="352288" cy="26296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</a:pPr>
                  <a:r>
                    <a:rPr lang="en-US" sz="1400" dirty="0"/>
                    <a:t>2,b</a:t>
                  </a: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6" name="Rectangle 35"/>
                <p:cNvSpPr/>
                <p:nvPr/>
              </p:nvSpPr>
              <p:spPr bwMode="auto">
                <a:xfrm>
                  <a:off x="6183609" y="6338291"/>
                  <a:ext cx="352288" cy="26296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</a:pPr>
                  <a:r>
                    <a:rPr lang="en-US" sz="1400" dirty="0"/>
                    <a:t>2,c</a:t>
                  </a: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</p:grpSp>
      <p:sp>
        <p:nvSpPr>
          <p:cNvPr id="39" name="TextBox 38"/>
          <p:cNvSpPr txBox="1"/>
          <p:nvPr/>
        </p:nvSpPr>
        <p:spPr>
          <a:xfrm>
            <a:off x="5816603" y="4686765"/>
            <a:ext cx="3050835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/>
              <a:t>How many rows in the result?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966200" y="4686765"/>
            <a:ext cx="1455959" cy="33855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1600" dirty="0"/>
              <a:t>|R1| * |R2|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131351" y="3151352"/>
            <a:ext cx="4331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/>
              <a:t>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674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 animBg="1"/>
      <p:bldP spid="52" grpId="0" animBg="1"/>
      <p:bldP spid="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732" y="356501"/>
            <a:ext cx="11616267" cy="1784308"/>
          </a:xfrm>
        </p:spPr>
        <p:txBody>
          <a:bodyPr>
            <a:normAutofit/>
          </a:bodyPr>
          <a:lstStyle/>
          <a:p>
            <a:r>
              <a:rPr lang="en-US" dirty="0"/>
              <a:t>Return Sailors (S) and the dates of </a:t>
            </a:r>
            <a:r>
              <a:rPr lang="en-US"/>
              <a:t>their Reservations </a:t>
            </a:r>
            <a:r>
              <a:rPr lang="en-US" dirty="0"/>
              <a:t>(</a:t>
            </a:r>
            <a:r>
              <a:rPr lang="en-US"/>
              <a:t>R)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94885" y="431524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151358"/>
              </p:ext>
            </p:extLst>
          </p:nvPr>
        </p:nvGraphicFramePr>
        <p:xfrm>
          <a:off x="860727" y="4771149"/>
          <a:ext cx="2040482" cy="94415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816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0731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514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14719">
                <a:tc>
                  <a:txBody>
                    <a:bodyPr/>
                    <a:lstStyle/>
                    <a:p>
                      <a:r>
                        <a:rPr lang="en-US" sz="1400" u="sng" dirty="0" err="1"/>
                        <a:t>sid</a:t>
                      </a:r>
                      <a:endParaRPr lang="en-US" sz="1400" u="sng" dirty="0"/>
                    </a:p>
                  </a:txBody>
                  <a:tcPr marL="77602" marR="77602" marT="38801" marB="3880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/>
                        <a:t>bid</a:t>
                      </a:r>
                    </a:p>
                  </a:txBody>
                  <a:tcPr marL="77602" marR="77602" marT="38801" marB="3880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/>
                        <a:t>day</a:t>
                      </a:r>
                    </a:p>
                  </a:txBody>
                  <a:tcPr marL="77602" marR="77602" marT="38801" marB="38801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471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471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60727" y="4315243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20990"/>
              </p:ext>
            </p:extLst>
          </p:nvPr>
        </p:nvGraphicFramePr>
        <p:xfrm>
          <a:off x="3394885" y="4771149"/>
          <a:ext cx="2610481" cy="1287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3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320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742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6454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21759">
                <a:tc>
                  <a:txBody>
                    <a:bodyPr/>
                    <a:lstStyle/>
                    <a:p>
                      <a:r>
                        <a:rPr lang="en-US" sz="1400" u="sng" dirty="0" err="1"/>
                        <a:t>sid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lubber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55.5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98453" y="2268469"/>
            <a:ext cx="7869462" cy="156966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SELECT</a:t>
            </a:r>
            <a:r>
              <a:rPr lang="en-US" sz="32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S.sname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R.day</a:t>
            </a:r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200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en-US" sz="32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Reserves </a:t>
            </a:r>
            <a:r>
              <a:rPr lang="en-US" sz="3200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AS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R, Sailors </a:t>
            </a:r>
            <a:r>
              <a:rPr lang="en-US" sz="3200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AS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S </a:t>
            </a:r>
          </a:p>
          <a:p>
            <a:r>
              <a:rPr lang="en-US" sz="3200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WHERE</a:t>
            </a:r>
            <a:r>
              <a:rPr lang="en-US" sz="32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S.sid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R.sid</a:t>
            </a:r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4006" y="6367237"/>
            <a:ext cx="4589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http://sqlfiddle.com/#!17/53815/1140/0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48918" y="3487928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R1 </a:t>
            </a:r>
            <a:r>
              <a:rPr lang="en-US" sz="3600" ker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⋈</a:t>
            </a:r>
            <a:r>
              <a:rPr lang="en-US" sz="3600">
                <a:latin typeface="Helvetica Neue" charset="0"/>
                <a:ea typeface="Helvetica Neue" charset="0"/>
                <a:cs typeface="Helvetica Neue" charset="0"/>
              </a:rPr>
              <a:t> S1</a:t>
            </a:r>
            <a:endParaRPr lang="en-US" sz="3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320251"/>
              </p:ext>
            </p:extLst>
          </p:nvPr>
        </p:nvGraphicFramePr>
        <p:xfrm>
          <a:off x="6904381" y="4315243"/>
          <a:ext cx="4794634" cy="2252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3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038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4247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3058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502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8729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4323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21759">
                <a:tc>
                  <a:txBody>
                    <a:bodyPr/>
                    <a:lstStyle/>
                    <a:p>
                      <a:r>
                        <a:rPr lang="en-US" sz="1400" u="none" dirty="0" err="1"/>
                        <a:t>sid</a:t>
                      </a:r>
                      <a:endParaRPr lang="en-US" sz="14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bid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 err="1"/>
                        <a:t>sid</a:t>
                      </a:r>
                      <a:endParaRPr lang="en-US" sz="14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lubber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55.5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lubber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55.5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 bwMode="auto">
          <a:xfrm>
            <a:off x="6904382" y="4195674"/>
            <a:ext cx="563267" cy="24848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8977793" y="4202296"/>
            <a:ext cx="542742" cy="24848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6790267" y="5109514"/>
            <a:ext cx="4964168" cy="0"/>
          </a:xfrm>
          <a:prstGeom prst="line">
            <a:avLst/>
          </a:prstGeom>
          <a:noFill/>
          <a:ln w="38100" cap="flat" cmpd="sng" algn="ctr">
            <a:solidFill>
              <a:srgbClr val="D9615F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2" name="Straight Connector 21"/>
          <p:cNvCxnSpPr/>
          <p:nvPr/>
        </p:nvCxnSpPr>
        <p:spPr bwMode="auto">
          <a:xfrm>
            <a:off x="6790267" y="5442021"/>
            <a:ext cx="4964168" cy="0"/>
          </a:xfrm>
          <a:prstGeom prst="line">
            <a:avLst/>
          </a:prstGeom>
          <a:noFill/>
          <a:ln w="38100" cap="flat" cmpd="sng" algn="ctr">
            <a:solidFill>
              <a:srgbClr val="D9615F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3" name="Straight Connector 22"/>
          <p:cNvCxnSpPr/>
          <p:nvPr/>
        </p:nvCxnSpPr>
        <p:spPr bwMode="auto">
          <a:xfrm>
            <a:off x="6790267" y="5786136"/>
            <a:ext cx="4964168" cy="0"/>
          </a:xfrm>
          <a:prstGeom prst="line">
            <a:avLst/>
          </a:prstGeom>
          <a:noFill/>
          <a:ln w="38100" cap="flat" cmpd="sng" algn="ctr">
            <a:solidFill>
              <a:srgbClr val="D9615F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4" name="Straight Connector 23"/>
          <p:cNvCxnSpPr/>
          <p:nvPr/>
        </p:nvCxnSpPr>
        <p:spPr bwMode="auto">
          <a:xfrm>
            <a:off x="6790267" y="6079330"/>
            <a:ext cx="4964168" cy="0"/>
          </a:xfrm>
          <a:prstGeom prst="line">
            <a:avLst/>
          </a:prstGeom>
          <a:noFill/>
          <a:ln w="38100" cap="flat" cmpd="sng" algn="ctr">
            <a:solidFill>
              <a:srgbClr val="D9615F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4" name="Rounded Rectangular Callout 3"/>
          <p:cNvSpPr/>
          <p:nvPr/>
        </p:nvSpPr>
        <p:spPr>
          <a:xfrm>
            <a:off x="9399494" y="2434002"/>
            <a:ext cx="2514600" cy="766398"/>
          </a:xfrm>
          <a:prstGeom prst="wedgeRoundRectCallout">
            <a:avLst>
              <a:gd name="adj1" fmla="val -51849"/>
              <a:gd name="adj2" fmla="val 92328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Symbol for </a:t>
            </a:r>
            <a:r>
              <a:rPr lang="en-US" sz="2000"/>
              <a:t>join </a:t>
            </a:r>
            <a:br>
              <a:rPr lang="en-US" sz="2000"/>
            </a:br>
            <a:r>
              <a:rPr lang="en-US" sz="2000"/>
              <a:t>(</a:t>
            </a:r>
            <a:r>
              <a:rPr lang="en-US" sz="2000" dirty="0"/>
              <a:t>Rel. Alg.)</a:t>
            </a:r>
          </a:p>
        </p:txBody>
      </p:sp>
    </p:spTree>
    <p:extLst>
      <p:ext uri="{BB962C8B-B14F-4D97-AF65-F5344CB8AC3E}">
        <p14:creationId xmlns:p14="http://schemas.microsoft.com/office/powerpoint/2010/main" val="33921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192616"/>
            <a:ext cx="10801350" cy="1325563"/>
          </a:xfrm>
        </p:spPr>
        <p:txBody>
          <a:bodyPr/>
          <a:lstStyle/>
          <a:p>
            <a:r>
              <a:rPr lang="en-US" dirty="0"/>
              <a:t>About Range Variables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518179"/>
            <a:ext cx="10515600" cy="4009497"/>
          </a:xfrm>
        </p:spPr>
        <p:txBody>
          <a:bodyPr anchor="t"/>
          <a:lstStyle/>
          <a:p>
            <a:r>
              <a:rPr lang="en-US" dirty="0"/>
              <a:t>Needed when ambiguity could arise.  </a:t>
            </a:r>
          </a:p>
          <a:p>
            <a:pPr lvl="1"/>
            <a:r>
              <a:rPr lang="en-US" dirty="0"/>
              <a:t>e.g., same table used multiple times in FROM      (</a:t>
            </a:r>
            <a:r>
              <a:rPr lang="ja-JP" altLang="en-US" dirty="0"/>
              <a:t>“</a:t>
            </a:r>
            <a:r>
              <a:rPr lang="en-US" altLang="ja-JP" dirty="0"/>
              <a:t>self-join</a:t>
            </a:r>
            <a:r>
              <a:rPr lang="ja-JP" altLang="en-US" dirty="0"/>
              <a:t>”</a:t>
            </a:r>
            <a:r>
              <a:rPr lang="en-US" altLang="ja-JP" dirty="0"/>
              <a:t>)</a:t>
            </a:r>
            <a:endParaRPr lang="en-US" dirty="0"/>
          </a:p>
        </p:txBody>
      </p:sp>
      <p:sp>
        <p:nvSpPr>
          <p:cNvPr id="41988" name="Rectangle 13"/>
          <p:cNvSpPr>
            <a:spLocks noChangeArrowheads="1"/>
          </p:cNvSpPr>
          <p:nvPr/>
        </p:nvSpPr>
        <p:spPr bwMode="auto">
          <a:xfrm>
            <a:off x="2479675" y="2614847"/>
            <a:ext cx="6880089" cy="1200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2400" dirty="0">
                <a:solidFill>
                  <a:srgbClr val="6600CC"/>
                </a:solidFill>
                <a:latin typeface="Lucida Console" charset="0"/>
              </a:rPr>
              <a:t>SELECT  </a:t>
            </a:r>
            <a:r>
              <a:rPr lang="en-US" sz="2400" dirty="0">
                <a:latin typeface="Lucida Console" charset="0"/>
              </a:rPr>
              <a:t>*</a:t>
            </a:r>
          </a:p>
          <a:p>
            <a:r>
              <a:rPr lang="en-US" sz="2400" dirty="0">
                <a:solidFill>
                  <a:srgbClr val="6600CC"/>
                </a:solidFill>
                <a:latin typeface="Lucida Console" charset="0"/>
              </a:rPr>
              <a:t>FROM    </a:t>
            </a:r>
            <a:r>
              <a:rPr lang="en-US" sz="2400" dirty="0">
                <a:solidFill>
                  <a:srgbClr val="FF0000"/>
                </a:solidFill>
                <a:latin typeface="Lucida Console" charset="0"/>
              </a:rPr>
              <a:t>Sailors </a:t>
            </a:r>
            <a:r>
              <a:rPr lang="en-US" sz="2400" u="sng" dirty="0">
                <a:solidFill>
                  <a:srgbClr val="FF0000"/>
                </a:solidFill>
                <a:latin typeface="Lucida Console" charset="0"/>
              </a:rPr>
              <a:t>AS S1</a:t>
            </a:r>
            <a:r>
              <a:rPr lang="en-US" sz="2400" dirty="0">
                <a:solidFill>
                  <a:srgbClr val="6600CC"/>
                </a:solidFill>
                <a:latin typeface="Lucida Console" charset="0"/>
              </a:rPr>
              <a:t>, </a:t>
            </a:r>
            <a:r>
              <a:rPr lang="en-US" sz="2400" dirty="0">
                <a:solidFill>
                  <a:schemeClr val="accent1"/>
                </a:solidFill>
                <a:latin typeface="Lucida Console" charset="0"/>
              </a:rPr>
              <a:t>Sailors </a:t>
            </a:r>
            <a:r>
              <a:rPr lang="en-US" sz="2400" u="sng" dirty="0">
                <a:solidFill>
                  <a:schemeClr val="accent1"/>
                </a:solidFill>
                <a:latin typeface="Lucida Console" charset="0"/>
              </a:rPr>
              <a:t>AS S2</a:t>
            </a:r>
          </a:p>
          <a:p>
            <a:r>
              <a:rPr lang="en-US" sz="2400" dirty="0">
                <a:solidFill>
                  <a:srgbClr val="6600CC"/>
                </a:solidFill>
                <a:latin typeface="Lucida Console" charset="0"/>
              </a:rPr>
              <a:t>WHERE   </a:t>
            </a:r>
            <a:r>
              <a:rPr lang="en-US" sz="2400" dirty="0">
                <a:solidFill>
                  <a:srgbClr val="FF0000"/>
                </a:solidFill>
                <a:latin typeface="Lucida Console" charset="0"/>
              </a:rPr>
              <a:t>S1.age</a:t>
            </a:r>
            <a:r>
              <a:rPr lang="en-US" sz="2400" dirty="0">
                <a:solidFill>
                  <a:srgbClr val="6600CC"/>
                </a:solidFill>
                <a:latin typeface="Lucida Console" charset="0"/>
              </a:rPr>
              <a:t> &gt; </a:t>
            </a:r>
            <a:r>
              <a:rPr lang="en-US" sz="2400" dirty="0">
                <a:solidFill>
                  <a:schemeClr val="accent1"/>
                </a:solidFill>
                <a:latin typeface="Lucida Console" charset="0"/>
              </a:rPr>
              <a:t>S2.age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272520" y="6308077"/>
            <a:ext cx="53985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http://sqlfiddle.com/#!17/53815/4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61324"/>
              </p:ext>
            </p:extLst>
          </p:nvPr>
        </p:nvGraphicFramePr>
        <p:xfrm>
          <a:off x="1884165" y="4442809"/>
          <a:ext cx="2610481" cy="1287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3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320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742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6454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21759">
                <a:tc>
                  <a:txBody>
                    <a:bodyPr/>
                    <a:lstStyle/>
                    <a:p>
                      <a:r>
                        <a:rPr lang="en-US" sz="1400" u="sng" dirty="0" err="1"/>
                        <a:t>sid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lubber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55.5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884166" y="404367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S1: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52917"/>
              </p:ext>
            </p:extLst>
          </p:nvPr>
        </p:nvGraphicFramePr>
        <p:xfrm>
          <a:off x="5160104" y="4108855"/>
          <a:ext cx="5565914" cy="1608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5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71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605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6741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6652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0711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372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85338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32175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S1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u="non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u="non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u="non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u="none" dirty="0" smtClean="0"/>
                        <a:t>S</a:t>
                      </a:r>
                      <a:r>
                        <a:rPr lang="en-US" altLang="zh-CN" sz="1400" u="none" dirty="0" smtClean="0"/>
                        <a:t>2</a:t>
                      </a:r>
                      <a:endParaRPr lang="en-US" sz="1400" u="none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u="none" dirty="0" err="1">
                          <a:solidFill>
                            <a:schemeClr val="bg1"/>
                          </a:solidFill>
                        </a:rPr>
                        <a:t>sid</a:t>
                      </a:r>
                      <a:endParaRPr lang="en-US" sz="1400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 err="1">
                          <a:solidFill>
                            <a:schemeClr val="bg1"/>
                          </a:solidFill>
                        </a:rPr>
                        <a:t>sname</a:t>
                      </a:r>
                      <a:endParaRPr lang="en-US" sz="1400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chemeClr val="bg1"/>
                          </a:solidFill>
                        </a:rPr>
                        <a:t>rating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chemeClr val="bg1"/>
                          </a:solidFill>
                        </a:rPr>
                        <a:t>age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 err="1">
                          <a:solidFill>
                            <a:schemeClr val="bg1"/>
                          </a:solidFill>
                        </a:rPr>
                        <a:t>sid</a:t>
                      </a:r>
                      <a:endParaRPr lang="en-US" sz="1400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sname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rating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age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>
                    <a:solidFill>
                      <a:srgbClr val="C5E1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>
                    <a:solidFill>
                      <a:srgbClr val="C5E1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rgbClr val="C5E1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>
                    <a:solidFill>
                      <a:srgbClr val="C5E1B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lubber</a:t>
                      </a:r>
                    </a:p>
                  </a:txBody>
                  <a:tcP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55.5</a:t>
                      </a:r>
                    </a:p>
                  </a:txBody>
                  <a:tcP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rgbClr val="C5E1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>
                    <a:solidFill>
                      <a:srgbClr val="C5E1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>
                    <a:solidFill>
                      <a:srgbClr val="C5E1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>
                    <a:solidFill>
                      <a:srgbClr val="C5E1B4"/>
                    </a:solidFill>
                  </a:tcPr>
                </a:tc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31</a:t>
                      </a:r>
                      <a:endParaRPr lang="en-US" sz="1400" dirty="0"/>
                    </a:p>
                  </a:txBody>
                  <a:tcP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lubber</a:t>
                      </a:r>
                    </a:p>
                  </a:txBody>
                  <a:tcP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55.5</a:t>
                      </a:r>
                    </a:p>
                  </a:txBody>
                  <a:tcP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>
                    <a:solidFill>
                      <a:srgbClr val="C5E1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>
                    <a:solidFill>
                      <a:srgbClr val="C5E1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rgbClr val="C5E1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>
                    <a:solidFill>
                      <a:srgbClr val="C5E1B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1847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Variants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>
          <a:xfrm>
            <a:off x="1303867" y="4045231"/>
            <a:ext cx="10297583" cy="2315228"/>
          </a:xfrm>
        </p:spPr>
        <p:txBody>
          <a:bodyPr anchor="t">
            <a:normAutofit/>
          </a:bodyPr>
          <a:lstStyle/>
          <a:p>
            <a:r>
              <a:rPr lang="en-US" dirty="0"/>
              <a:t>INNER is default</a:t>
            </a:r>
          </a:p>
          <a:p>
            <a:r>
              <a:rPr lang="en-US" dirty="0"/>
              <a:t>Inner join is akin to what we have seen so far.</a:t>
            </a:r>
          </a:p>
          <a:p>
            <a:r>
              <a:rPr lang="en-US" dirty="0"/>
              <a:t>The term Outer is optional for Left, Right, and Full joins</a:t>
            </a:r>
          </a:p>
          <a:p>
            <a:pPr lvl="1"/>
            <a:r>
              <a:rPr lang="en-US" dirty="0"/>
              <a:t>For example: LEFT OUTER = LEFT</a:t>
            </a:r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876300" y="1646238"/>
            <a:ext cx="10725150" cy="22474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2075" tIns="46038" rIns="92075" bIns="46038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SELECT (</a:t>
            </a:r>
            <a:r>
              <a:rPr lang="en-US" sz="2800" dirty="0" err="1">
                <a:solidFill>
                  <a:schemeClr val="accent2"/>
                </a:solidFill>
              </a:rPr>
              <a:t>column_list</a:t>
            </a:r>
            <a:r>
              <a:rPr lang="en-US" sz="2800" dirty="0">
                <a:solidFill>
                  <a:schemeClr val="accent2"/>
                </a:solidFill>
              </a:rPr>
              <a:t>)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FROM  </a:t>
            </a:r>
            <a:r>
              <a:rPr lang="en-US" sz="2800" i="1" dirty="0" err="1">
                <a:solidFill>
                  <a:srgbClr val="6600CC"/>
                </a:solidFill>
              </a:rPr>
              <a:t>table_name</a:t>
            </a:r>
            <a:endParaRPr lang="en-US" sz="2800" i="1" dirty="0">
              <a:solidFill>
                <a:srgbClr val="6600CC"/>
              </a:solidFill>
            </a:endParaRPr>
          </a:p>
          <a:p>
            <a:r>
              <a:rPr lang="en-US" sz="2800" dirty="0">
                <a:solidFill>
                  <a:srgbClr val="6600CC"/>
                </a:solidFill>
              </a:rPr>
              <a:t>  </a:t>
            </a:r>
            <a:r>
              <a:rPr lang="en-US" sz="2800" dirty="0">
                <a:solidFill>
                  <a:schemeClr val="accent2"/>
                </a:solidFill>
              </a:rPr>
              <a:t>[INNER | </a:t>
            </a:r>
            <a:r>
              <a:rPr lang="en-US" sz="2800" dirty="0">
                <a:solidFill>
                  <a:srgbClr val="FF0000"/>
                </a:solidFill>
              </a:rPr>
              <a:t>{LEFT |RIGHT | FULL } {OUTER}]</a:t>
            </a:r>
            <a:r>
              <a:rPr lang="en-US" sz="2800" dirty="0">
                <a:solidFill>
                  <a:schemeClr val="accent2"/>
                </a:solidFill>
              </a:rPr>
              <a:t> JOIN</a:t>
            </a:r>
            <a:r>
              <a:rPr lang="en-US" sz="2800" i="1" dirty="0">
                <a:solidFill>
                  <a:srgbClr val="6600CC"/>
                </a:solidFill>
              </a:rPr>
              <a:t> </a:t>
            </a:r>
            <a:r>
              <a:rPr lang="en-US" sz="2800" i="1" dirty="0" err="1">
                <a:solidFill>
                  <a:srgbClr val="6600CC"/>
                </a:solidFill>
              </a:rPr>
              <a:t>table_name</a:t>
            </a:r>
            <a:endParaRPr lang="en-US" sz="2800" i="1" dirty="0">
              <a:solidFill>
                <a:srgbClr val="6600CC"/>
              </a:solidFill>
            </a:endParaRPr>
          </a:p>
          <a:p>
            <a:r>
              <a:rPr lang="en-US" sz="2800" dirty="0">
                <a:solidFill>
                  <a:srgbClr val="6600CC"/>
                </a:solidFill>
              </a:rPr>
              <a:t>    ON</a:t>
            </a:r>
            <a:r>
              <a:rPr lang="en-US" sz="2800" i="1" dirty="0">
                <a:solidFill>
                  <a:srgbClr val="6600CC"/>
                </a:solidFill>
              </a:rPr>
              <a:t> </a:t>
            </a:r>
            <a:r>
              <a:rPr lang="en-US" sz="2800" i="1" dirty="0" err="1">
                <a:solidFill>
                  <a:srgbClr val="6600CC"/>
                </a:solidFill>
              </a:rPr>
              <a:t>qualification_list</a:t>
            </a:r>
            <a:endParaRPr lang="en-US" sz="2800" i="1" dirty="0">
              <a:solidFill>
                <a:srgbClr val="6600CC"/>
              </a:solidFill>
            </a:endParaRPr>
          </a:p>
          <a:p>
            <a:r>
              <a:rPr lang="en-US" sz="2800" dirty="0">
                <a:solidFill>
                  <a:schemeClr val="accent2"/>
                </a:solidFill>
              </a:rPr>
              <a:t>WHERE …</a:t>
            </a:r>
            <a:endParaRPr lang="en-US" sz="28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1858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Inner/Natural Joins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>
          <a:xfrm>
            <a:off x="7509932" y="3807534"/>
            <a:ext cx="4295450" cy="224155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ja-JP" altLang="en-US" sz="2400" dirty="0"/>
              <a:t>“</a:t>
            </a:r>
            <a:r>
              <a:rPr lang="en-US" altLang="ja-JP" sz="2400" dirty="0"/>
              <a:t>NATURAL</a:t>
            </a:r>
            <a:r>
              <a:rPr lang="ja-JP" altLang="en-US" sz="2400" dirty="0"/>
              <a:t>”</a:t>
            </a:r>
            <a:r>
              <a:rPr lang="en-US" altLang="ja-JP" sz="2400" dirty="0"/>
              <a:t> means </a:t>
            </a:r>
            <a:r>
              <a:rPr lang="en-US" altLang="ja-JP" sz="2400" dirty="0" err="1"/>
              <a:t>equi</a:t>
            </a:r>
            <a:r>
              <a:rPr lang="en-US" altLang="ja-JP" sz="2400" dirty="0"/>
              <a:t>-join for each pair of attributes with the same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49556" y="5970813"/>
            <a:ext cx="1449436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+mj-lt"/>
                <a:cs typeface="Helvetica Neue"/>
              </a:rPr>
              <a:t>all 3 are</a:t>
            </a:r>
            <a:br>
              <a:rPr lang="en-US" dirty="0">
                <a:latin typeface="+mj-lt"/>
                <a:cs typeface="Helvetica Neue"/>
              </a:rPr>
            </a:br>
            <a:r>
              <a:rPr lang="en-US" dirty="0">
                <a:latin typeface="+mj-lt"/>
                <a:cs typeface="Helvetica Neue"/>
              </a:rPr>
              <a:t>equivalent!</a:t>
            </a:r>
          </a:p>
        </p:txBody>
      </p:sp>
      <p:sp>
        <p:nvSpPr>
          <p:cNvPr id="8" name="Rectangle 7"/>
          <p:cNvSpPr/>
          <p:nvPr/>
        </p:nvSpPr>
        <p:spPr>
          <a:xfrm>
            <a:off x="8034867" y="645318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http://sqlfiddle.com/#!17/4215a/10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2449" y="1391400"/>
            <a:ext cx="6728883" cy="4657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SELECT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s.sid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s.sname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r.bid</a:t>
            </a:r>
            <a:endParaRPr lang="en-US" sz="2000" dirty="0">
              <a:latin typeface="Lucida Console" charset="0"/>
              <a:ea typeface="Lucida Console" charset="0"/>
              <a:cs typeface="Lucida Console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   FROM Sailors s, Reserves r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  WHERE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s.sid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=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r.sid</a:t>
            </a:r>
            <a:endParaRPr lang="en-US" sz="2000" dirty="0">
              <a:latin typeface="Lucida Console" charset="0"/>
              <a:ea typeface="Lucida Console" charset="0"/>
              <a:cs typeface="Lucida Console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    AND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s.age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&gt; 20;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sz="2000" dirty="0">
              <a:latin typeface="Lucida Console" charset="0"/>
              <a:ea typeface="Lucida Console" charset="0"/>
              <a:cs typeface="Lucida Console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SELECT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s.sid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s.sname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r.bid</a:t>
            </a:r>
            <a:endParaRPr lang="en-US" sz="2000" dirty="0">
              <a:latin typeface="Lucida Console" charset="0"/>
              <a:ea typeface="Lucida Console" charset="0"/>
              <a:cs typeface="Lucida Console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   FROM Sailors s </a:t>
            </a:r>
            <a:r>
              <a:rPr lang="en-US" sz="2000" b="1" dirty="0">
                <a:solidFill>
                  <a:srgbClr val="00B050"/>
                </a:solidFill>
                <a:latin typeface="Lucida Console" charset="0"/>
                <a:ea typeface="Lucida Console" charset="0"/>
                <a:cs typeface="Lucida Console" charset="0"/>
              </a:rPr>
              <a:t>INNER JOIN</a:t>
            </a:r>
            <a:r>
              <a:rPr lang="en-US" sz="2000" dirty="0">
                <a:solidFill>
                  <a:srgbClr val="00B05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Reserves r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     </a:t>
            </a:r>
            <a:r>
              <a:rPr lang="en-US" sz="2000" b="1" dirty="0">
                <a:solidFill>
                  <a:srgbClr val="00B050"/>
                </a:solidFill>
                <a:latin typeface="Lucida Console" charset="0"/>
                <a:ea typeface="Lucida Console" charset="0"/>
                <a:cs typeface="Lucida Console" charset="0"/>
              </a:rPr>
              <a:t>ON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s.sid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=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r.sid</a:t>
            </a:r>
            <a:endParaRPr lang="en-US" sz="2000" dirty="0">
              <a:latin typeface="Lucida Console" charset="0"/>
              <a:ea typeface="Lucida Console" charset="0"/>
              <a:cs typeface="Lucida Console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  WHERE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s.age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&gt; 20;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sz="2000" dirty="0">
              <a:latin typeface="Lucida Console" charset="0"/>
              <a:ea typeface="Lucida Console" charset="0"/>
              <a:cs typeface="Lucida Console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 SELECT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s.sid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s.sname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r.bid</a:t>
            </a:r>
            <a:endParaRPr lang="en-US" sz="2000" dirty="0">
              <a:latin typeface="Lucida Console" charset="0"/>
              <a:ea typeface="Lucida Console" charset="0"/>
              <a:cs typeface="Lucida Console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   FROM Sailors s </a:t>
            </a:r>
            <a:r>
              <a:rPr lang="en-US" sz="2000" b="1" dirty="0">
                <a:solidFill>
                  <a:srgbClr val="00B050"/>
                </a:solidFill>
                <a:latin typeface="Lucida Console" charset="0"/>
                <a:ea typeface="Lucida Console" charset="0"/>
                <a:cs typeface="Lucida Console" charset="0"/>
              </a:rPr>
              <a:t>NATURAL JOIN 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Reserves r</a:t>
            </a:r>
            <a:b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  WHERE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s.age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&gt; 20;</a:t>
            </a:r>
            <a:endParaRPr lang="en-US" sz="2000" dirty="0"/>
          </a:p>
        </p:txBody>
      </p:sp>
      <p:graphicFrame>
        <p:nvGraphicFramePr>
          <p:cNvPr id="9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41172"/>
              </p:ext>
            </p:extLst>
          </p:nvPr>
        </p:nvGraphicFramePr>
        <p:xfrm>
          <a:off x="6111932" y="667973"/>
          <a:ext cx="2785533" cy="1341440"/>
        </p:xfrm>
        <a:graphic>
          <a:graphicData uri="http://schemas.openxmlformats.org/drawingml/2006/table">
            <a:tbl>
              <a:tblPr/>
              <a:tblGrid>
                <a:gridCol w="5305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859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258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9638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353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sid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sname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rating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age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53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Fred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7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22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53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Jim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39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53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Nancy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8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27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358422"/>
              </p:ext>
            </p:extLst>
          </p:nvPr>
        </p:nvGraphicFramePr>
        <p:xfrm>
          <a:off x="9096433" y="667973"/>
          <a:ext cx="2785533" cy="1341440"/>
        </p:xfrm>
        <a:graphic>
          <a:graphicData uri="http://schemas.openxmlformats.org/drawingml/2006/table">
            <a:tbl>
              <a:tblPr/>
              <a:tblGrid>
                <a:gridCol w="6963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836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553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353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bid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bname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color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53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101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Nina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red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53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102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Pinta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blue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53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103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Santa Maria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red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245895"/>
              </p:ext>
            </p:extLst>
          </p:nvPr>
        </p:nvGraphicFramePr>
        <p:xfrm>
          <a:off x="7717366" y="2564460"/>
          <a:ext cx="3200400" cy="102870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sid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bid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day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9/12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9/13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955260" y="280435"/>
            <a:ext cx="8595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Sailors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096433" y="298641"/>
            <a:ext cx="79380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Boats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35278" y="2195128"/>
            <a:ext cx="115288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Reserves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96433" y="5182947"/>
            <a:ext cx="2016303" cy="1270242"/>
            <a:chOff x="8858215" y="5182947"/>
            <a:chExt cx="2016303" cy="1270242"/>
          </a:xfrm>
        </p:grpSpPr>
        <p:sp>
          <p:nvSpPr>
            <p:cNvPr id="16" name="Freeform 15"/>
            <p:cNvSpPr/>
            <p:nvPr/>
          </p:nvSpPr>
          <p:spPr>
            <a:xfrm>
              <a:off x="9604277" y="5306209"/>
              <a:ext cx="524181" cy="1023721"/>
            </a:xfrm>
            <a:custGeom>
              <a:avLst/>
              <a:gdLst>
                <a:gd name="connsiteX0" fmla="*/ 262091 w 524181"/>
                <a:gd name="connsiteY0" fmla="*/ 0 h 1023721"/>
                <a:gd name="connsiteX1" fmla="*/ 338159 w 524181"/>
                <a:gd name="connsiteY1" fmla="*/ 62762 h 1023721"/>
                <a:gd name="connsiteX2" fmla="*/ 524181 w 524181"/>
                <a:gd name="connsiteY2" fmla="*/ 511860 h 1023721"/>
                <a:gd name="connsiteX3" fmla="*/ 338159 w 524181"/>
                <a:gd name="connsiteY3" fmla="*/ 960959 h 1023721"/>
                <a:gd name="connsiteX4" fmla="*/ 262091 w 524181"/>
                <a:gd name="connsiteY4" fmla="*/ 1023721 h 1023721"/>
                <a:gd name="connsiteX5" fmla="*/ 186023 w 524181"/>
                <a:gd name="connsiteY5" fmla="*/ 960959 h 1023721"/>
                <a:gd name="connsiteX6" fmla="*/ 0 w 524181"/>
                <a:gd name="connsiteY6" fmla="*/ 511860 h 1023721"/>
                <a:gd name="connsiteX7" fmla="*/ 186023 w 524181"/>
                <a:gd name="connsiteY7" fmla="*/ 62762 h 1023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181" h="1023721">
                  <a:moveTo>
                    <a:pt x="262091" y="0"/>
                  </a:moveTo>
                  <a:lnTo>
                    <a:pt x="338159" y="62762"/>
                  </a:lnTo>
                  <a:cubicBezTo>
                    <a:pt x="453093" y="177696"/>
                    <a:pt x="524181" y="336476"/>
                    <a:pt x="524181" y="511860"/>
                  </a:cubicBezTo>
                  <a:cubicBezTo>
                    <a:pt x="524181" y="687244"/>
                    <a:pt x="453093" y="846024"/>
                    <a:pt x="338159" y="960959"/>
                  </a:cubicBezTo>
                  <a:lnTo>
                    <a:pt x="262091" y="1023721"/>
                  </a:lnTo>
                  <a:lnTo>
                    <a:pt x="186023" y="960959"/>
                  </a:lnTo>
                  <a:cubicBezTo>
                    <a:pt x="71088" y="846024"/>
                    <a:pt x="0" y="687244"/>
                    <a:pt x="0" y="511860"/>
                  </a:cubicBezTo>
                  <a:cubicBezTo>
                    <a:pt x="0" y="336476"/>
                    <a:pt x="71088" y="177696"/>
                    <a:pt x="186023" y="62762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858215" y="5182947"/>
              <a:ext cx="2016303" cy="1270242"/>
              <a:chOff x="8858215" y="5182947"/>
              <a:chExt cx="2016303" cy="1270242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8858215" y="5182947"/>
                <a:ext cx="1270242" cy="1270242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9604276" y="5182947"/>
                <a:ext cx="1270242" cy="1270242"/>
              </a:xfrm>
              <a:prstGeom prst="ellipse">
                <a:avLst/>
              </a:prstGeom>
              <a:noFill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016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940570" y="1646238"/>
            <a:ext cx="10309322" cy="4563533"/>
          </a:xfrm>
        </p:spPr>
        <p:txBody>
          <a:bodyPr anchor="t"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sz="2400" dirty="0">
                <a:latin typeface="+mj-lt"/>
                <a:ea typeface="Helvetica Neue" charset="0"/>
                <a:cs typeface="Helvetica Neue" charset="0"/>
              </a:rPr>
              <a:t>Returns all matched rows, </a:t>
            </a:r>
            <a:r>
              <a:rPr lang="en-US" sz="2400" u="sng" dirty="0">
                <a:latin typeface="+mj-lt"/>
                <a:ea typeface="Helvetica Neue" charset="0"/>
                <a:cs typeface="Helvetica Neue" charset="0"/>
              </a:rPr>
              <a:t>and </a:t>
            </a:r>
            <a:r>
              <a:rPr lang="en-US" sz="2400" i="1" u="sng" dirty="0">
                <a:latin typeface="+mj-lt"/>
                <a:ea typeface="Helvetica Neue" charset="0"/>
                <a:cs typeface="Helvetica Neue" charset="0"/>
              </a:rPr>
              <a:t>preserves</a:t>
            </a:r>
            <a:r>
              <a:rPr lang="en-US" sz="2400" dirty="0">
                <a:latin typeface="+mj-lt"/>
                <a:ea typeface="Helvetica Neue" charset="0"/>
                <a:cs typeface="Helvetica Neue" charset="0"/>
              </a:rPr>
              <a:t> </a:t>
            </a:r>
            <a:r>
              <a:rPr lang="en-US" sz="2400" u="sng" dirty="0">
                <a:latin typeface="+mj-lt"/>
                <a:ea typeface="Helvetica Neue" charset="0"/>
                <a:cs typeface="Helvetica Neue" charset="0"/>
              </a:rPr>
              <a:t>all unmatched rows from the table on the left</a:t>
            </a:r>
            <a:r>
              <a:rPr lang="en-US" sz="2400" dirty="0">
                <a:latin typeface="+mj-lt"/>
                <a:ea typeface="Helvetica Neue" charset="0"/>
                <a:cs typeface="Helvetica Neue" charset="0"/>
              </a:rPr>
              <a:t> of the join clause</a:t>
            </a:r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sz="2400" dirty="0">
                <a:latin typeface="+mj-lt"/>
                <a:ea typeface="Helvetica Neue" charset="0"/>
                <a:cs typeface="Helvetica Neue" charset="0"/>
              </a:rPr>
              <a:t>(use nulls in fields of non-matching tuples)</a:t>
            </a:r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None/>
            </a:pPr>
            <a:endParaRPr lang="en-US" sz="2400" dirty="0">
              <a:latin typeface="+mj-lt"/>
              <a:ea typeface="ＭＳ Ｐゴシック" charset="0"/>
              <a:cs typeface="ＭＳ Ｐゴシック" charset="0"/>
            </a:endParaRPr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sz="30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SELECT </a:t>
            </a:r>
            <a:r>
              <a:rPr lang="en-US" sz="3000" dirty="0" err="1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s.sid</a:t>
            </a:r>
            <a:r>
              <a:rPr lang="en-US" sz="30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3000" dirty="0" err="1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s.sname</a:t>
            </a:r>
            <a:r>
              <a:rPr lang="en-US" sz="30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3000" dirty="0" err="1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r.bid</a:t>
            </a:r>
            <a:r>
              <a:rPr lang="en-US" sz="30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sz="30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FROM Sailors2 s LEFT JOIN Reserves2 r </a:t>
            </a:r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sz="30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ON </a:t>
            </a:r>
            <a:r>
              <a:rPr lang="en-US" sz="3000" dirty="0" err="1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s.sid</a:t>
            </a:r>
            <a:r>
              <a:rPr lang="en-US" sz="30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 = </a:t>
            </a:r>
            <a:r>
              <a:rPr lang="en-US" sz="3000" dirty="0" err="1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r.sid</a:t>
            </a:r>
            <a:r>
              <a:rPr lang="en-US" sz="30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;</a:t>
            </a:r>
            <a:endParaRPr lang="en-US" sz="3000" dirty="0">
              <a:latin typeface="Lucida Console" charset="0"/>
              <a:ea typeface="Lucida Console" charset="0"/>
              <a:cs typeface="Lucida Console" charset="0"/>
            </a:endParaRPr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None/>
            </a:pPr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sz="2400" dirty="0">
                <a:latin typeface="+mj-lt"/>
                <a:ea typeface="Helvetica Neue" charset="0"/>
                <a:cs typeface="Helvetica Neue" charset="0"/>
              </a:rPr>
              <a:t>Returns all sailors &amp; bid for boat in any of their reservations</a:t>
            </a:r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sz="2400" b="1" dirty="0">
                <a:latin typeface="+mj-lt"/>
                <a:ea typeface="Helvetica Neue" charset="0"/>
                <a:cs typeface="Helvetica Neue" charset="0"/>
              </a:rPr>
              <a:t>Note: If there is a sailor without a boat reservation then the sailor is matched with the NULL bid.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Join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466175" y="200417"/>
            <a:ext cx="2016303" cy="1270242"/>
            <a:chOff x="4944973" y="348335"/>
            <a:chExt cx="2016303" cy="1270242"/>
          </a:xfrm>
        </p:grpSpPr>
        <p:grpSp>
          <p:nvGrpSpPr>
            <p:cNvPr id="8" name="Group 7"/>
            <p:cNvGrpSpPr/>
            <p:nvPr/>
          </p:nvGrpSpPr>
          <p:grpSpPr>
            <a:xfrm>
              <a:off x="4944973" y="348335"/>
              <a:ext cx="2016303" cy="1270242"/>
              <a:chOff x="8858215" y="5182947"/>
              <a:chExt cx="2016303" cy="1270242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8858215" y="5182947"/>
                <a:ext cx="1270242" cy="12702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9604276" y="5182947"/>
                <a:ext cx="1270242" cy="1270242"/>
              </a:xfrm>
              <a:prstGeom prst="ellipse">
                <a:avLst/>
              </a:prstGeom>
              <a:noFill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/>
            <p:cNvSpPr/>
            <p:nvPr/>
          </p:nvSpPr>
          <p:spPr>
            <a:xfrm>
              <a:off x="5691035" y="471597"/>
              <a:ext cx="524181" cy="1023721"/>
            </a:xfrm>
            <a:custGeom>
              <a:avLst/>
              <a:gdLst>
                <a:gd name="connsiteX0" fmla="*/ 262091 w 524181"/>
                <a:gd name="connsiteY0" fmla="*/ 0 h 1023721"/>
                <a:gd name="connsiteX1" fmla="*/ 338159 w 524181"/>
                <a:gd name="connsiteY1" fmla="*/ 62762 h 1023721"/>
                <a:gd name="connsiteX2" fmla="*/ 524181 w 524181"/>
                <a:gd name="connsiteY2" fmla="*/ 511860 h 1023721"/>
                <a:gd name="connsiteX3" fmla="*/ 338159 w 524181"/>
                <a:gd name="connsiteY3" fmla="*/ 960959 h 1023721"/>
                <a:gd name="connsiteX4" fmla="*/ 262091 w 524181"/>
                <a:gd name="connsiteY4" fmla="*/ 1023721 h 1023721"/>
                <a:gd name="connsiteX5" fmla="*/ 186023 w 524181"/>
                <a:gd name="connsiteY5" fmla="*/ 960959 h 1023721"/>
                <a:gd name="connsiteX6" fmla="*/ 0 w 524181"/>
                <a:gd name="connsiteY6" fmla="*/ 511860 h 1023721"/>
                <a:gd name="connsiteX7" fmla="*/ 186023 w 524181"/>
                <a:gd name="connsiteY7" fmla="*/ 62762 h 1023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181" h="1023721">
                  <a:moveTo>
                    <a:pt x="262091" y="0"/>
                  </a:moveTo>
                  <a:lnTo>
                    <a:pt x="338159" y="62762"/>
                  </a:lnTo>
                  <a:cubicBezTo>
                    <a:pt x="453093" y="177696"/>
                    <a:pt x="524181" y="336476"/>
                    <a:pt x="524181" y="511860"/>
                  </a:cubicBezTo>
                  <a:cubicBezTo>
                    <a:pt x="524181" y="687244"/>
                    <a:pt x="453093" y="846024"/>
                    <a:pt x="338159" y="960959"/>
                  </a:cubicBezTo>
                  <a:lnTo>
                    <a:pt x="262091" y="1023721"/>
                  </a:lnTo>
                  <a:lnTo>
                    <a:pt x="186023" y="960959"/>
                  </a:lnTo>
                  <a:cubicBezTo>
                    <a:pt x="71088" y="846024"/>
                    <a:pt x="0" y="687244"/>
                    <a:pt x="0" y="511860"/>
                  </a:cubicBezTo>
                  <a:cubicBezTo>
                    <a:pt x="0" y="336476"/>
                    <a:pt x="71088" y="177696"/>
                    <a:pt x="186023" y="62762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823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0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122217" y="609600"/>
            <a:ext cx="10127673" cy="11430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SELECT </a:t>
            </a:r>
            <a:r>
              <a:rPr lang="en-US" sz="2800" dirty="0" err="1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s.sid</a:t>
            </a:r>
            <a:r>
              <a:rPr lang="en-US" sz="28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800" dirty="0" err="1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s.sname</a:t>
            </a:r>
            <a:r>
              <a:rPr lang="en-US" sz="28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800" dirty="0" err="1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r.bid</a:t>
            </a:r>
            <a:r>
              <a:rPr lang="en-US" sz="28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br>
              <a:rPr lang="en-US" sz="28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8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FROM Sailors2 s LEFT JOIN Reserves2 r </a:t>
            </a:r>
            <a:br>
              <a:rPr lang="en-US" sz="28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8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ON </a:t>
            </a:r>
            <a:r>
              <a:rPr lang="en-US" sz="2800" dirty="0" err="1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s.sid</a:t>
            </a:r>
            <a:r>
              <a:rPr lang="en-US" sz="28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 = </a:t>
            </a:r>
            <a:r>
              <a:rPr lang="en-US" sz="2800" dirty="0" err="1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r.sid</a:t>
            </a:r>
            <a:r>
              <a:rPr lang="en-US" sz="28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;</a:t>
            </a:r>
            <a:endParaRPr lang="en-US" sz="4800" dirty="0">
              <a:solidFill>
                <a:srgbClr val="0033CC"/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7818" y="6336579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http://sqlfiddle.com/#!17/54a88/2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7057"/>
              </p:ext>
            </p:extLst>
          </p:nvPr>
        </p:nvGraphicFramePr>
        <p:xfrm>
          <a:off x="5754328" y="4467139"/>
          <a:ext cx="5301600" cy="1869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7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67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dirty="0" err="1">
                          <a:effectLst/>
                        </a:rPr>
                        <a:t>sid</a:t>
                      </a:r>
                      <a:endParaRPr lang="en-US" sz="2400" b="1" dirty="0">
                        <a:effectLst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>
                          <a:effectLst/>
                        </a:rPr>
                        <a:t>sname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dirty="0">
                          <a:effectLst/>
                        </a:rPr>
                        <a:t>bid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s-IS" sz="2400">
                          <a:effectLst/>
                        </a:rPr>
                        <a:t>22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Dustin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i-FI" sz="2400">
                          <a:effectLst/>
                        </a:rPr>
                        <a:t>101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95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Bob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103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31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Lubber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u="sng" dirty="0">
                          <a:effectLst/>
                        </a:rPr>
                        <a:t>(null)</a:t>
                      </a:r>
                    </a:p>
                  </a:txBody>
                  <a:tcPr marL="50800" marR="50800" marT="50800" marB="508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854603"/>
              </p:ext>
            </p:extLst>
          </p:nvPr>
        </p:nvGraphicFramePr>
        <p:xfrm>
          <a:off x="560515" y="2385350"/>
          <a:ext cx="4433456" cy="162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3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83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083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83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 err="1">
                          <a:effectLst/>
                        </a:rPr>
                        <a:t>sid</a:t>
                      </a:r>
                      <a:endParaRPr lang="en-US" sz="2000" b="1" dirty="0">
                        <a:effectLst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effectLst/>
                        </a:rPr>
                        <a:t>sname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effectLst/>
                        </a:rPr>
                        <a:t>rating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effectLst/>
                        </a:rPr>
                        <a:t>age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s-IS" sz="2000">
                          <a:effectLst/>
                        </a:rPr>
                        <a:t>22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Dustin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7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45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31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Lubber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8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000">
                          <a:effectLst/>
                        </a:rPr>
                        <a:t>55.5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95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Bob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3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hr-HR" sz="2000" dirty="0">
                          <a:effectLst/>
                        </a:rPr>
                        <a:t>63.5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625500"/>
              </p:ext>
            </p:extLst>
          </p:nvPr>
        </p:nvGraphicFramePr>
        <p:xfrm>
          <a:off x="5335781" y="2385350"/>
          <a:ext cx="3927765" cy="1222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0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5294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288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10101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 err="1">
                          <a:effectLst/>
                          <a:latin typeface="+mj-lt"/>
                        </a:rPr>
                        <a:t>sid</a:t>
                      </a:r>
                      <a:endParaRPr lang="en-US" sz="2000" b="1" dirty="0">
                        <a:effectLst/>
                        <a:latin typeface="+mj-lt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effectLst/>
                          <a:latin typeface="+mj-lt"/>
                        </a:rPr>
                        <a:t>bid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  <a:latin typeface="+mj-lt"/>
                        </a:rPr>
                        <a:t>day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s-IS" sz="2000">
                          <a:effectLst/>
                          <a:latin typeface="+mj-lt"/>
                        </a:rPr>
                        <a:t>22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i-FI" sz="2000">
                          <a:effectLst/>
                          <a:latin typeface="+mj-lt"/>
                        </a:rPr>
                        <a:t>101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mr-IN" sz="200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1996-10-10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  <a:latin typeface="+mj-lt"/>
                        </a:rPr>
                        <a:t>95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+mj-lt"/>
                        </a:rPr>
                        <a:t>103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mr-IN" sz="200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1996-11-12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224945" y="2091047"/>
            <a:ext cx="128112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Reserves2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823" y="2091047"/>
            <a:ext cx="98777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Sailors2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89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Join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Right join returns all matched rows</a:t>
            </a:r>
            <a:r>
              <a:rPr lang="en-US" sz="2400" b="1" dirty="0"/>
              <a:t>, </a:t>
            </a:r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and </a:t>
            </a:r>
            <a:r>
              <a:rPr lang="en-US" sz="2400" b="1" i="1" dirty="0">
                <a:latin typeface="Helvetica Neue" charset="0"/>
                <a:ea typeface="Helvetica Neue" charset="0"/>
                <a:cs typeface="Helvetica Neue" charset="0"/>
              </a:rPr>
              <a:t>preserves</a:t>
            </a:r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b="1" dirty="0"/>
              <a:t>all unmatched rows from the table on the right </a:t>
            </a:r>
            <a:r>
              <a:rPr lang="en-US" sz="2400" dirty="0"/>
              <a:t>of the join clause</a:t>
            </a:r>
          </a:p>
          <a:p>
            <a:endParaRPr lang="en-US" sz="2400" dirty="0"/>
          </a:p>
          <a:p>
            <a:pPr marL="400050" lvl="1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SELECT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r.sid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b.bid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b.bname</a:t>
            </a:r>
            <a:endParaRPr lang="en-US" sz="2800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400050" lvl="1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FROM Reserves2 r </a:t>
            </a:r>
            <a:r>
              <a:rPr lang="en-US" sz="2800" b="1" dirty="0">
                <a:latin typeface="Lucida Console" charset="0"/>
                <a:ea typeface="Lucida Console" charset="0"/>
                <a:cs typeface="Lucida Console" charset="0"/>
              </a:rPr>
              <a:t>RIGHT JOIN 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Boats2 b</a:t>
            </a:r>
          </a:p>
          <a:p>
            <a:pPr marL="400050" lvl="1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ON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r.bid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=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b.bid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;</a:t>
            </a:r>
          </a:p>
          <a:p>
            <a:pPr marL="400050" lvl="1" indent="0">
              <a:buNone/>
            </a:pPr>
            <a:endParaRPr lang="en-US" sz="2400" dirty="0"/>
          </a:p>
          <a:p>
            <a:r>
              <a:rPr lang="en-US" sz="2400" dirty="0"/>
              <a:t>Returns all boats &amp; information on which ones are  reserved.</a:t>
            </a:r>
          </a:p>
          <a:p>
            <a:r>
              <a:rPr lang="en-US" sz="2400" dirty="0"/>
              <a:t>No match for </a:t>
            </a:r>
            <a:r>
              <a:rPr lang="en-US" sz="2400" dirty="0" err="1"/>
              <a:t>b.bid</a:t>
            </a:r>
            <a:r>
              <a:rPr lang="en-US" sz="2400" dirty="0"/>
              <a:t>?  </a:t>
            </a:r>
            <a:r>
              <a:rPr lang="en-US" sz="2400" dirty="0" err="1"/>
              <a:t>r.sid</a:t>
            </a:r>
            <a:r>
              <a:rPr lang="en-US" sz="2400" dirty="0"/>
              <a:t> IS NULL!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42693" y="320675"/>
            <a:ext cx="2016303" cy="1270242"/>
            <a:chOff x="4944973" y="348335"/>
            <a:chExt cx="2016303" cy="1270242"/>
          </a:xfrm>
        </p:grpSpPr>
        <p:grpSp>
          <p:nvGrpSpPr>
            <p:cNvPr id="5" name="Group 4"/>
            <p:cNvGrpSpPr/>
            <p:nvPr/>
          </p:nvGrpSpPr>
          <p:grpSpPr>
            <a:xfrm>
              <a:off x="4944973" y="348335"/>
              <a:ext cx="2016303" cy="1270242"/>
              <a:chOff x="8858215" y="5182947"/>
              <a:chExt cx="2016303" cy="1270242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8858215" y="5182947"/>
                <a:ext cx="1270242" cy="12702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9604276" y="5182947"/>
                <a:ext cx="1270242" cy="127024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Freeform 5"/>
            <p:cNvSpPr/>
            <p:nvPr/>
          </p:nvSpPr>
          <p:spPr>
            <a:xfrm>
              <a:off x="5691035" y="471597"/>
              <a:ext cx="524181" cy="1023721"/>
            </a:xfrm>
            <a:custGeom>
              <a:avLst/>
              <a:gdLst>
                <a:gd name="connsiteX0" fmla="*/ 262091 w 524181"/>
                <a:gd name="connsiteY0" fmla="*/ 0 h 1023721"/>
                <a:gd name="connsiteX1" fmla="*/ 338159 w 524181"/>
                <a:gd name="connsiteY1" fmla="*/ 62762 h 1023721"/>
                <a:gd name="connsiteX2" fmla="*/ 524181 w 524181"/>
                <a:gd name="connsiteY2" fmla="*/ 511860 h 1023721"/>
                <a:gd name="connsiteX3" fmla="*/ 338159 w 524181"/>
                <a:gd name="connsiteY3" fmla="*/ 960959 h 1023721"/>
                <a:gd name="connsiteX4" fmla="*/ 262091 w 524181"/>
                <a:gd name="connsiteY4" fmla="*/ 1023721 h 1023721"/>
                <a:gd name="connsiteX5" fmla="*/ 186023 w 524181"/>
                <a:gd name="connsiteY5" fmla="*/ 960959 h 1023721"/>
                <a:gd name="connsiteX6" fmla="*/ 0 w 524181"/>
                <a:gd name="connsiteY6" fmla="*/ 511860 h 1023721"/>
                <a:gd name="connsiteX7" fmla="*/ 186023 w 524181"/>
                <a:gd name="connsiteY7" fmla="*/ 62762 h 1023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181" h="1023721">
                  <a:moveTo>
                    <a:pt x="262091" y="0"/>
                  </a:moveTo>
                  <a:lnTo>
                    <a:pt x="338159" y="62762"/>
                  </a:lnTo>
                  <a:cubicBezTo>
                    <a:pt x="453093" y="177696"/>
                    <a:pt x="524181" y="336476"/>
                    <a:pt x="524181" y="511860"/>
                  </a:cubicBezTo>
                  <a:cubicBezTo>
                    <a:pt x="524181" y="687244"/>
                    <a:pt x="453093" y="846024"/>
                    <a:pt x="338159" y="960959"/>
                  </a:cubicBezTo>
                  <a:lnTo>
                    <a:pt x="262091" y="1023721"/>
                  </a:lnTo>
                  <a:lnTo>
                    <a:pt x="186023" y="960959"/>
                  </a:lnTo>
                  <a:cubicBezTo>
                    <a:pt x="71088" y="846024"/>
                    <a:pt x="0" y="687244"/>
                    <a:pt x="0" y="511860"/>
                  </a:cubicBezTo>
                  <a:cubicBezTo>
                    <a:pt x="0" y="336476"/>
                    <a:pt x="71088" y="177696"/>
                    <a:pt x="186023" y="62762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1036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791819" y="478087"/>
            <a:ext cx="9566564" cy="11430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SELECT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r.sid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b.bid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b.bname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b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FROM Reserves2 r </a:t>
            </a:r>
            <a:r>
              <a:rPr lang="en-US" sz="2800" b="1" dirty="0">
                <a:latin typeface="Lucida Console" charset="0"/>
                <a:ea typeface="Lucida Console" charset="0"/>
                <a:cs typeface="Lucida Console" charset="0"/>
              </a:rPr>
              <a:t>RIGHT 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JOIN Boats2 b </a:t>
            </a:r>
            <a:b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ON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r.bid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=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b.bid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;</a:t>
            </a:r>
            <a:endParaRPr lang="en-US" sz="48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87041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24000" y="6453189"/>
            <a:ext cx="2895600" cy="403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endParaRPr lang="en-US" sz="1200">
              <a:solidFill>
                <a:schemeClr val="tx1"/>
              </a:solidFill>
              <a:latin typeface="Times New Roman" charset="0"/>
            </a:endParaRPr>
          </a:p>
          <a:p>
            <a:endParaRPr lang="en-US" sz="1200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03101" y="6254691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http://sqlfiddle.com/#!17/a7b2f/1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42741"/>
              </p:ext>
            </p:extLst>
          </p:nvPr>
        </p:nvGraphicFramePr>
        <p:xfrm>
          <a:off x="907472" y="2222224"/>
          <a:ext cx="3927765" cy="1367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0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5294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288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54644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 err="1">
                          <a:effectLst/>
                          <a:latin typeface="+mj-lt"/>
                        </a:rPr>
                        <a:t>sid</a:t>
                      </a:r>
                      <a:endParaRPr lang="en-US" sz="2000" b="1" dirty="0">
                        <a:effectLst/>
                        <a:latin typeface="+mj-lt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effectLst/>
                          <a:latin typeface="+mj-lt"/>
                        </a:rPr>
                        <a:t>bid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  <a:latin typeface="+mj-lt"/>
                        </a:rPr>
                        <a:t>day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s-IS" sz="2000">
                          <a:effectLst/>
                          <a:latin typeface="+mj-lt"/>
                        </a:rPr>
                        <a:t>22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i-FI" sz="2000">
                          <a:effectLst/>
                          <a:latin typeface="+mj-lt"/>
                        </a:rPr>
                        <a:t>101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mr-IN" sz="200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1996-10-10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  <a:latin typeface="+mj-lt"/>
                        </a:rPr>
                        <a:t>95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+mj-lt"/>
                        </a:rPr>
                        <a:t>103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mr-IN" sz="200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1996-11-12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186183"/>
              </p:ext>
            </p:extLst>
          </p:nvPr>
        </p:nvGraphicFramePr>
        <p:xfrm>
          <a:off x="5745019" y="1927921"/>
          <a:ext cx="4313382" cy="20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37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3779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</a:rPr>
                        <a:t>bid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effectLst/>
                        </a:rPr>
                        <a:t>bname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effectLst/>
                        </a:rPr>
                        <a:t>color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fi-FI" sz="2000">
                          <a:effectLst/>
                        </a:rPr>
                        <a:t>101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Interlake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blue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fi-FI" sz="2000" dirty="0">
                          <a:effectLst/>
                        </a:rPr>
                        <a:t>102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Interlake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red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103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Clipper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green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s-IS" sz="2000">
                          <a:effectLst/>
                        </a:rPr>
                        <a:t>104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Marine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red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96636" y="1927921"/>
            <a:ext cx="128112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Reserves2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45019" y="1579333"/>
            <a:ext cx="92204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Boats2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149689"/>
              </p:ext>
            </p:extLst>
          </p:nvPr>
        </p:nvGraphicFramePr>
        <p:xfrm>
          <a:off x="5842001" y="4361154"/>
          <a:ext cx="5338617" cy="2336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95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795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7953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dirty="0" err="1">
                          <a:effectLst/>
                        </a:rPr>
                        <a:t>sid</a:t>
                      </a:r>
                      <a:endParaRPr lang="en-US" sz="2400" b="1" dirty="0">
                        <a:effectLst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>
                          <a:effectLst/>
                        </a:rPr>
                        <a:t>bid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>
                          <a:effectLst/>
                        </a:rPr>
                        <a:t>bname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s-IS" sz="2400" dirty="0">
                          <a:effectLst/>
                        </a:rPr>
                        <a:t>22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i-FI" sz="2400">
                          <a:effectLst/>
                        </a:rPr>
                        <a:t>101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Interlake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95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103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Clipper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dirty="0">
                          <a:effectLst/>
                        </a:rPr>
                        <a:t>(null)</a:t>
                      </a:r>
                    </a:p>
                  </a:txBody>
                  <a:tcPr marL="50800" marR="50800" marT="50800" marB="508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s-IS" sz="2400">
                          <a:effectLst/>
                        </a:rPr>
                        <a:t>104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Marine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dirty="0">
                          <a:effectLst/>
                        </a:rPr>
                        <a:t>(null)</a:t>
                      </a:r>
                    </a:p>
                  </a:txBody>
                  <a:tcPr marL="50800" marR="50800" marT="50800" marB="508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i-FI" sz="2400">
                          <a:effectLst/>
                        </a:rPr>
                        <a:t>102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Interlake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50222" y="4573589"/>
            <a:ext cx="89479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12809289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Full Outer Join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Full Outer Join returns all (matched or unmatched) rows from the tables on both sides of the join clause </a:t>
            </a:r>
          </a:p>
          <a:p>
            <a:pPr lvl="2"/>
            <a:endParaRPr lang="en-US" dirty="0"/>
          </a:p>
          <a:p>
            <a:pPr marL="400050" lvl="1" indent="0">
              <a:buNone/>
            </a:pP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SELECT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r.sid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b.bid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b.bname</a:t>
            </a:r>
            <a:endParaRPr lang="en-US" sz="2800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400050" lvl="1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FROM Reserves2 r FULL JOIN Boats2 b</a:t>
            </a:r>
          </a:p>
          <a:p>
            <a:pPr marL="400050" lvl="1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ON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r.bid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=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b.bid</a:t>
            </a:r>
            <a:endParaRPr lang="en-US" sz="3200" dirty="0"/>
          </a:p>
          <a:p>
            <a:r>
              <a:rPr lang="en-US" dirty="0"/>
              <a:t>If no boat for a sailor? </a:t>
            </a:r>
            <a:r>
              <a:rPr lang="en-US" dirty="0">
                <a:sym typeface="Wingdings"/>
              </a:rPr>
              <a:t> </a:t>
            </a:r>
            <a:r>
              <a:rPr lang="en-US" dirty="0" err="1"/>
              <a:t>b.bid</a:t>
            </a:r>
            <a:r>
              <a:rPr lang="en-US" dirty="0"/>
              <a:t> IS NULL AND </a:t>
            </a:r>
            <a:r>
              <a:rPr lang="en-US" dirty="0" err="1"/>
              <a:t>b.bname</a:t>
            </a:r>
            <a:r>
              <a:rPr lang="en-US" dirty="0"/>
              <a:t> IS NULL!</a:t>
            </a:r>
          </a:p>
          <a:p>
            <a:r>
              <a:rPr lang="en-US" dirty="0"/>
              <a:t>If no sailor for a boat?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 </a:t>
            </a:r>
            <a:r>
              <a:rPr lang="en-US" dirty="0" err="1"/>
              <a:t>r.sid</a:t>
            </a:r>
            <a:r>
              <a:rPr lang="en-US" dirty="0"/>
              <a:t> IS NULL!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689858" y="320675"/>
            <a:ext cx="2016303" cy="1270242"/>
            <a:chOff x="4944973" y="348335"/>
            <a:chExt cx="2016303" cy="1270242"/>
          </a:xfrm>
        </p:grpSpPr>
        <p:grpSp>
          <p:nvGrpSpPr>
            <p:cNvPr id="5" name="Group 4"/>
            <p:cNvGrpSpPr/>
            <p:nvPr/>
          </p:nvGrpSpPr>
          <p:grpSpPr>
            <a:xfrm>
              <a:off x="4944973" y="348335"/>
              <a:ext cx="2016303" cy="1270242"/>
              <a:chOff x="8858215" y="5182947"/>
              <a:chExt cx="2016303" cy="1270242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8858215" y="5182947"/>
                <a:ext cx="1270242" cy="12702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9604276" y="5182947"/>
                <a:ext cx="1270242" cy="127024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Freeform 5"/>
            <p:cNvSpPr/>
            <p:nvPr/>
          </p:nvSpPr>
          <p:spPr>
            <a:xfrm>
              <a:off x="5691035" y="471597"/>
              <a:ext cx="524181" cy="1023721"/>
            </a:xfrm>
            <a:custGeom>
              <a:avLst/>
              <a:gdLst>
                <a:gd name="connsiteX0" fmla="*/ 262091 w 524181"/>
                <a:gd name="connsiteY0" fmla="*/ 0 h 1023721"/>
                <a:gd name="connsiteX1" fmla="*/ 338159 w 524181"/>
                <a:gd name="connsiteY1" fmla="*/ 62762 h 1023721"/>
                <a:gd name="connsiteX2" fmla="*/ 524181 w 524181"/>
                <a:gd name="connsiteY2" fmla="*/ 511860 h 1023721"/>
                <a:gd name="connsiteX3" fmla="*/ 338159 w 524181"/>
                <a:gd name="connsiteY3" fmla="*/ 960959 h 1023721"/>
                <a:gd name="connsiteX4" fmla="*/ 262091 w 524181"/>
                <a:gd name="connsiteY4" fmla="*/ 1023721 h 1023721"/>
                <a:gd name="connsiteX5" fmla="*/ 186023 w 524181"/>
                <a:gd name="connsiteY5" fmla="*/ 960959 h 1023721"/>
                <a:gd name="connsiteX6" fmla="*/ 0 w 524181"/>
                <a:gd name="connsiteY6" fmla="*/ 511860 h 1023721"/>
                <a:gd name="connsiteX7" fmla="*/ 186023 w 524181"/>
                <a:gd name="connsiteY7" fmla="*/ 62762 h 1023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181" h="1023721">
                  <a:moveTo>
                    <a:pt x="262091" y="0"/>
                  </a:moveTo>
                  <a:lnTo>
                    <a:pt x="338159" y="62762"/>
                  </a:lnTo>
                  <a:cubicBezTo>
                    <a:pt x="453093" y="177696"/>
                    <a:pt x="524181" y="336476"/>
                    <a:pt x="524181" y="511860"/>
                  </a:cubicBezTo>
                  <a:cubicBezTo>
                    <a:pt x="524181" y="687244"/>
                    <a:pt x="453093" y="846024"/>
                    <a:pt x="338159" y="960959"/>
                  </a:cubicBezTo>
                  <a:lnTo>
                    <a:pt x="262091" y="1023721"/>
                  </a:lnTo>
                  <a:lnTo>
                    <a:pt x="186023" y="960959"/>
                  </a:lnTo>
                  <a:cubicBezTo>
                    <a:pt x="71088" y="846024"/>
                    <a:pt x="0" y="687244"/>
                    <a:pt x="0" y="511860"/>
                  </a:cubicBezTo>
                  <a:cubicBezTo>
                    <a:pt x="0" y="336476"/>
                    <a:pt x="71088" y="177696"/>
                    <a:pt x="186023" y="62762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96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019728" y="572469"/>
            <a:ext cx="9533709" cy="11430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SELECT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r.sid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b.bid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b.bname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b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FROM Reserves3 r FULL JOIN Boats2 b </a:t>
            </a:r>
            <a:b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ON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r.bid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=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b.bid</a:t>
            </a:r>
            <a:endParaRPr lang="en-US" sz="48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9113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24000" y="6453189"/>
            <a:ext cx="2895600" cy="403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endParaRPr lang="en-US" sz="1200">
              <a:solidFill>
                <a:schemeClr val="tx1"/>
              </a:solidFill>
              <a:latin typeface="Times New Roman" charset="0"/>
            </a:endParaRPr>
          </a:p>
          <a:p>
            <a:endParaRPr lang="en-US" sz="1200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1587" y="6325323"/>
            <a:ext cx="49703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http://sqlfiddle.com/#!17/e1f3a/3/0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336012"/>
              </p:ext>
            </p:extLst>
          </p:nvPr>
        </p:nvGraphicFramePr>
        <p:xfrm>
          <a:off x="5786583" y="1984432"/>
          <a:ext cx="4313382" cy="20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37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3779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</a:rPr>
                        <a:t>bid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effectLst/>
                        </a:rPr>
                        <a:t>bname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effectLst/>
                        </a:rPr>
                        <a:t>color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fi-FI" sz="2000">
                          <a:effectLst/>
                        </a:rPr>
                        <a:t>101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Interlake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blue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fi-FI" sz="2000" dirty="0">
                          <a:effectLst/>
                        </a:rPr>
                        <a:t>102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Interlake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red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103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Clipper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green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s-IS" sz="2000">
                          <a:effectLst/>
                        </a:rPr>
                        <a:t>104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Marine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red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786582" y="1684576"/>
            <a:ext cx="92204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Boats2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31825"/>
              </p:ext>
            </p:extLst>
          </p:nvPr>
        </p:nvGraphicFramePr>
        <p:xfrm>
          <a:off x="907472" y="2209827"/>
          <a:ext cx="3927765" cy="1773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0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5294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288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54644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 err="1">
                          <a:effectLst/>
                          <a:latin typeface="+mj-lt"/>
                        </a:rPr>
                        <a:t>sid</a:t>
                      </a:r>
                      <a:endParaRPr lang="en-US" sz="2000" b="1" dirty="0">
                        <a:effectLst/>
                        <a:latin typeface="+mj-lt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effectLst/>
                          <a:latin typeface="+mj-lt"/>
                        </a:rPr>
                        <a:t>bid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  <a:latin typeface="+mj-lt"/>
                        </a:rPr>
                        <a:t>day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s-IS" sz="2000">
                          <a:effectLst/>
                          <a:latin typeface="+mj-lt"/>
                        </a:rPr>
                        <a:t>22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i-FI" sz="2000">
                          <a:effectLst/>
                          <a:latin typeface="+mj-lt"/>
                        </a:rPr>
                        <a:t>101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mr-IN" sz="200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1996-10-10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  <a:latin typeface="+mj-lt"/>
                        </a:rPr>
                        <a:t>95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+mj-lt"/>
                        </a:rPr>
                        <a:t>103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mr-IN" sz="200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1996-11-12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+mj-lt"/>
                        </a:rPr>
                        <a:t>38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+mj-lt"/>
                        </a:rPr>
                        <a:t>42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2010-08-21</a:t>
                      </a:r>
                      <a:endParaRPr lang="mr-IN" sz="2000" dirty="0"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96636" y="1915524"/>
            <a:ext cx="128112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Reserves3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065888"/>
              </p:ext>
            </p:extLst>
          </p:nvPr>
        </p:nvGraphicFramePr>
        <p:xfrm>
          <a:off x="5421085" y="4347594"/>
          <a:ext cx="614970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499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499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 err="1">
                          <a:effectLst/>
                        </a:rPr>
                        <a:t>sid</a:t>
                      </a:r>
                      <a:endParaRPr lang="en-US" b="1" dirty="0">
                        <a:effectLst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bid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bname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s-IS">
                          <a:effectLst/>
                        </a:rPr>
                        <a:t>22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i-FI">
                          <a:effectLst/>
                        </a:rPr>
                        <a:t>101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Interlake 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95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103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Clipper 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38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(null)</a:t>
                      </a:r>
                    </a:p>
                  </a:txBody>
                  <a:tcPr marL="50800" marR="50800" marT="50800" marB="508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(null)</a:t>
                      </a:r>
                    </a:p>
                  </a:txBody>
                  <a:tcPr marL="50800" marR="50800" marT="50800" marB="508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(null)</a:t>
                      </a:r>
                    </a:p>
                  </a:txBody>
                  <a:tcPr marL="50800" marR="50800" marT="50800" marB="508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s-IS">
                          <a:effectLst/>
                        </a:rPr>
                        <a:t>104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Marine 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(null)</a:t>
                      </a:r>
                    </a:p>
                  </a:txBody>
                  <a:tcPr marL="50800" marR="50800" marT="50800" marB="508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i-FI">
                          <a:effectLst/>
                        </a:rPr>
                        <a:t>102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Interlake 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449986" y="4457231"/>
            <a:ext cx="89479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642453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385989"/>
            <a:ext cx="10801350" cy="1325563"/>
          </a:xfrm>
        </p:spPr>
        <p:txBody>
          <a:bodyPr/>
          <a:lstStyle/>
          <a:p>
            <a:r>
              <a:rPr lang="en-US" dirty="0"/>
              <a:t>Brief Detour: Null Values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Field values are sometimes </a:t>
            </a:r>
            <a:r>
              <a:rPr lang="en-US" dirty="0">
                <a:solidFill>
                  <a:srgbClr val="FF0000"/>
                </a:solidFill>
              </a:rPr>
              <a:t>unknown</a:t>
            </a:r>
            <a:endParaRPr lang="en-US" altLang="ja-JP" dirty="0"/>
          </a:p>
          <a:p>
            <a:pPr lvl="1"/>
            <a:r>
              <a:rPr lang="en-US" dirty="0"/>
              <a:t>SQL provides a special value </a:t>
            </a:r>
            <a:r>
              <a:rPr lang="en-US" dirty="0">
                <a:solidFill>
                  <a:srgbClr val="FF0000"/>
                </a:solidFill>
              </a:rPr>
              <a:t>NULL </a:t>
            </a:r>
            <a:r>
              <a:rPr lang="en-US" dirty="0"/>
              <a:t>for such situations.</a:t>
            </a:r>
          </a:p>
          <a:p>
            <a:pPr lvl="1"/>
            <a:r>
              <a:rPr lang="en-US" dirty="0"/>
              <a:t>Every data type can be NULL</a:t>
            </a:r>
          </a:p>
          <a:p>
            <a:r>
              <a:rPr lang="en-US" dirty="0"/>
              <a:t>The presence of null complicates many issues. E.g.:</a:t>
            </a:r>
          </a:p>
          <a:p>
            <a:pPr lvl="1"/>
            <a:r>
              <a:rPr lang="en-US" dirty="0"/>
              <a:t>Selection predicates (WHERE)</a:t>
            </a:r>
          </a:p>
          <a:p>
            <a:pPr lvl="1"/>
            <a:r>
              <a:rPr lang="en-US" dirty="0"/>
              <a:t>Aggregation</a:t>
            </a:r>
          </a:p>
          <a:p>
            <a:r>
              <a:rPr lang="en-US" dirty="0"/>
              <a:t>But NULLs are common after outer joins</a:t>
            </a:r>
          </a:p>
        </p:txBody>
      </p:sp>
    </p:spTree>
    <p:extLst>
      <p:ext uri="{BB962C8B-B14F-4D97-AF65-F5344CB8AC3E}">
        <p14:creationId xmlns:p14="http://schemas.microsoft.com/office/powerpoint/2010/main" val="1690172791"/>
      </p:ext>
    </p:extLst>
  </p:cSld>
  <p:clrMapOvr>
    <a:masterClrMapping/>
  </p:clrMapOvr>
  <p:transition xmlns:p14="http://schemas.microsoft.com/office/powerpoint/2010/main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2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in the WHERE clause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548278"/>
          </a:xfrm>
        </p:spPr>
        <p:txBody>
          <a:bodyPr anchor="t">
            <a:normAutofit/>
          </a:bodyPr>
          <a:lstStyle/>
          <a:p>
            <a:r>
              <a:rPr lang="en-US" sz="2400" dirty="0"/>
              <a:t>Consider a tuple where 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rating </a:t>
            </a:r>
            <a:r>
              <a:rPr lang="en-US" sz="2400" dirty="0"/>
              <a:t>IS NULL.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If we run the following query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Jack Sparrow will not be included in the output.</a:t>
            </a:r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2324100" y="2353475"/>
            <a:ext cx="8077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INSERT INTO sailors VALUES</a:t>
            </a:r>
            <a:b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(11, 'Jack Sparrow', NULL, 35);</a:t>
            </a:r>
          </a:p>
        </p:txBody>
      </p:sp>
      <p:sp>
        <p:nvSpPr>
          <p:cNvPr id="7" name="Rectangle 6"/>
          <p:cNvSpPr/>
          <p:nvPr/>
        </p:nvSpPr>
        <p:spPr>
          <a:xfrm>
            <a:off x="267788" y="637390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http://sqlfiddle.com/#!17/36ca9/2</a:t>
            </a:r>
            <a:r>
              <a:rPr lang="en-US" dirty="0"/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2324100" y="4363689"/>
            <a:ext cx="6096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SELECT * FROM sailors </a:t>
            </a:r>
          </a:p>
          <a:p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WHERE rating &gt; 8;</a:t>
            </a:r>
          </a:p>
        </p:txBody>
      </p:sp>
    </p:spTree>
    <p:extLst>
      <p:ext uri="{BB962C8B-B14F-4D97-AF65-F5344CB8AC3E}">
        <p14:creationId xmlns:p14="http://schemas.microsoft.com/office/powerpoint/2010/main" val="1090711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in comparators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949" y="2164962"/>
            <a:ext cx="10515600" cy="4351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SELECT rating = NULL FROM sailors;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SELECT rating &lt; NULL FROM sailors;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SELECT rating &gt;= NULL FROM sailors;</a:t>
            </a:r>
          </a:p>
          <a:p>
            <a:pPr marL="0" indent="0">
              <a:buNone/>
            </a:pPr>
            <a:endParaRPr lang="en-US" sz="2400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SELECT * FROM sailors WHERE </a:t>
            </a:r>
            <a:r>
              <a:rPr lang="en-US" sz="2400" b="1" dirty="0">
                <a:latin typeface="Lucida Console" charset="0"/>
                <a:ea typeface="Lucida Console" charset="0"/>
                <a:cs typeface="Lucida Console" charset="0"/>
              </a:rPr>
              <a:t>rating = NULL</a:t>
            </a: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;</a:t>
            </a:r>
          </a:p>
          <a:p>
            <a:pPr marL="0" indent="0">
              <a:buNone/>
            </a:pPr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Rule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: (x </a:t>
            </a:r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op 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NULL) evaluates to </a:t>
            </a:r>
            <a:r>
              <a:rPr lang="mr-IN" sz="2400" dirty="0">
                <a:latin typeface="Helvetica Neue" charset="0"/>
                <a:ea typeface="Helvetica Neue" charset="0"/>
                <a:cs typeface="Helvetica Neue" charset="0"/>
              </a:rPr>
              <a:t>…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NULL!</a:t>
            </a:r>
            <a:endParaRPr lang="en-US" sz="2400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endParaRPr lang="en-US" sz="2400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endParaRPr lang="en-US" sz="2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25045" y="5953125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http://sqlfiddle.com/#!17/f35aa/6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28788" y="2194571"/>
            <a:ext cx="315468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All of these queries evaluate to null!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7928788" y="3544292"/>
            <a:ext cx="2651760" cy="510778"/>
          </a:xfrm>
          <a:prstGeom prst="wedgeRoundRectCallout">
            <a:avLst>
              <a:gd name="adj1" fmla="val -48994"/>
              <a:gd name="adj2" fmla="val 11620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Even this one!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4111" y="1509019"/>
            <a:ext cx="890179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What entries are in the output of all these queries?</a:t>
            </a:r>
          </a:p>
        </p:txBody>
      </p:sp>
    </p:spTree>
    <p:extLst>
      <p:ext uri="{BB962C8B-B14F-4D97-AF65-F5344CB8AC3E}">
        <p14:creationId xmlns:p14="http://schemas.microsoft.com/office/powerpoint/2010/main" val="663215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NULL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0720"/>
            <a:ext cx="10515600" cy="4226244"/>
          </a:xfrm>
        </p:spPr>
        <p:txBody>
          <a:bodyPr/>
          <a:lstStyle/>
          <a:p>
            <a:pPr indent="-457200"/>
            <a:r>
              <a:rPr lang="en-US" dirty="0"/>
              <a:t>To check if a value is NULL you must use explicit NULL checks</a:t>
            </a:r>
          </a:p>
          <a:p>
            <a:pPr lvl="1"/>
            <a:endParaRPr lang="en-US" sz="1600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SELECT * FROM sailors WHERE rating IS NULL;</a:t>
            </a:r>
          </a:p>
          <a:p>
            <a:pPr marL="0" indent="0">
              <a:buNone/>
            </a:pPr>
            <a:endParaRPr lang="en-US" sz="2400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SELECT * FROM sailors WHERE rating IS NOT NULL;</a:t>
            </a:r>
          </a:p>
        </p:txBody>
      </p:sp>
      <p:sp>
        <p:nvSpPr>
          <p:cNvPr id="5" name="Rectangle 4"/>
          <p:cNvSpPr/>
          <p:nvPr/>
        </p:nvSpPr>
        <p:spPr>
          <a:xfrm>
            <a:off x="7247021" y="6281391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http://sqlfiddle.com/#!17/f35aa/4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456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in Boolean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Three-valued logic:</a:t>
            </a:r>
          </a:p>
          <a:p>
            <a:pPr marL="0" indent="0">
              <a:buNone/>
            </a:pPr>
            <a:endParaRPr lang="en-US" sz="2000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endParaRPr lang="en-US" sz="2000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endParaRPr lang="en-US" sz="2000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endParaRPr lang="en-US" sz="2000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SELECT * FROM sailors WHERE rating &gt; 8 AND TRUE;</a:t>
            </a:r>
          </a:p>
          <a:p>
            <a:pPr marL="0" indent="0">
              <a:buNone/>
            </a:pP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SELECT * FROM sailors WHERE rating &gt; 8 OR TRUE;</a:t>
            </a:r>
          </a:p>
          <a:p>
            <a:pPr marL="0" indent="0">
              <a:buNone/>
            </a:pP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SELECT * FROM sailors WHERE NOT (rating &gt; 8);</a:t>
            </a:r>
          </a:p>
          <a:p>
            <a:pPr marL="0" indent="0">
              <a:buNone/>
            </a:pPr>
            <a:endParaRPr lang="en-US" sz="20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93978" y="6176964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http://sqlfiddle.com/#!17/f35aa/2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117737"/>
              </p:ext>
            </p:extLst>
          </p:nvPr>
        </p:nvGraphicFramePr>
        <p:xfrm>
          <a:off x="5501640" y="1627505"/>
          <a:ext cx="2401388" cy="2418482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6003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003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034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0034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36841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84721" marR="84721" marT="42360" marB="423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F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</a:t>
                      </a:r>
                    </a:p>
                  </a:txBody>
                  <a:tcPr marL="84721" marR="84721" marT="42360" marB="4236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4965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F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 marL="84721" marR="84721" marT="42360" marB="4236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965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F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F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F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marL="84721" marR="84721" marT="42360" marB="4236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684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 marL="84721" marR="84721" marT="42360" marB="4236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marL="84721" marR="84721" marT="42360" marB="4236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 marL="84721" marR="84721" marT="42360" marB="4236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88426"/>
              </p:ext>
            </p:extLst>
          </p:nvPr>
        </p:nvGraphicFramePr>
        <p:xfrm>
          <a:off x="8684427" y="1646238"/>
          <a:ext cx="2324312" cy="241848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581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10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10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8107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36842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84721" marR="84721" marT="42360" marB="423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F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</a:t>
                      </a:r>
                    </a:p>
                  </a:txBody>
                  <a:tcPr marL="84721" marR="84721" marT="42360" marB="4236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4965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 marL="84721" marR="84721" marT="42360" marB="4236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965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F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F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 marL="84721" marR="84721" marT="42360" marB="4236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684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 marL="84721" marR="84721" marT="42360" marB="4236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 marL="84721" marR="84721" marT="42360" marB="4236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 marL="84721" marR="84721" marT="42360" marB="4236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353167"/>
              </p:ext>
            </p:extLst>
          </p:nvPr>
        </p:nvGraphicFramePr>
        <p:xfrm>
          <a:off x="2560319" y="2732405"/>
          <a:ext cx="1857075" cy="11049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61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190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190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9304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</a:t>
                      </a:r>
                    </a:p>
                  </a:txBody>
                  <a:tcPr marL="84721" marR="84721" marT="42360" marB="4236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18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 marL="84721" marR="84721" marT="42360" marB="4236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82550" y="2752090"/>
            <a:ext cx="71846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b="1">
                <a:solidFill>
                  <a:schemeClr val="accent4"/>
                </a:solidFill>
              </a:rPr>
              <a:t>Not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52906" y="1687908"/>
            <a:ext cx="80021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b="1">
                <a:solidFill>
                  <a:schemeClr val="accent4"/>
                </a:solidFill>
              </a:rPr>
              <a:t>And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73932" y="1687908"/>
            <a:ext cx="54053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b="1">
                <a:solidFill>
                  <a:schemeClr val="accent4"/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52981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1993" y="259606"/>
            <a:ext cx="10801350" cy="1325563"/>
          </a:xfrm>
        </p:spPr>
        <p:txBody>
          <a:bodyPr/>
          <a:lstStyle/>
          <a:p>
            <a:r>
              <a:rPr lang="en-US" dirty="0"/>
              <a:t>Database Management Systems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52450" y="1453243"/>
            <a:ext cx="11353800" cy="5225143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A </a:t>
            </a:r>
            <a:r>
              <a:rPr lang="en-US" b="1" dirty="0"/>
              <a:t>database management systems (DBMS) </a:t>
            </a:r>
            <a:r>
              <a:rPr lang="en-US" dirty="0"/>
              <a:t>is a software system that </a:t>
            </a:r>
            <a:r>
              <a:rPr lang="en-US" b="1" dirty="0"/>
              <a:t>stores</a:t>
            </a:r>
            <a:r>
              <a:rPr lang="en-US" dirty="0"/>
              <a:t>, </a:t>
            </a:r>
            <a:r>
              <a:rPr lang="en-US" b="1" dirty="0"/>
              <a:t>manages</a:t>
            </a:r>
            <a:r>
              <a:rPr lang="en-US" dirty="0"/>
              <a:t>, and </a:t>
            </a:r>
            <a:r>
              <a:rPr lang="en-US" b="1" dirty="0"/>
              <a:t>facilitates</a:t>
            </a:r>
            <a:r>
              <a:rPr lang="en-US" dirty="0"/>
              <a:t> </a:t>
            </a:r>
            <a:r>
              <a:rPr lang="en-US" b="1" dirty="0"/>
              <a:t>access</a:t>
            </a:r>
            <a:r>
              <a:rPr lang="en-US" dirty="0"/>
              <a:t> to one or more databases.</a:t>
            </a:r>
          </a:p>
          <a:p>
            <a:r>
              <a:rPr lang="en-US" b="1" dirty="0"/>
              <a:t>Relational</a:t>
            </a:r>
            <a:r>
              <a:rPr lang="en-US" dirty="0"/>
              <a:t> database management systems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Logically</a:t>
            </a:r>
            <a:r>
              <a:rPr lang="en-US" dirty="0"/>
              <a:t> organize data in </a:t>
            </a:r>
            <a:r>
              <a:rPr lang="en-US" b="1" dirty="0"/>
              <a:t>relations </a:t>
            </a:r>
            <a:r>
              <a:rPr lang="en-US" dirty="0"/>
              <a:t>(tables)</a:t>
            </a:r>
            <a:endParaRPr lang="en-US" b="1" dirty="0"/>
          </a:p>
          <a:p>
            <a:r>
              <a:rPr lang="en-US" dirty="0"/>
              <a:t>Structured Query Language</a:t>
            </a:r>
            <a:r>
              <a:rPr lang="en-US" b="1" dirty="0"/>
              <a:t> (SQL) </a:t>
            </a:r>
            <a:r>
              <a:rPr lang="en-US" dirty="0"/>
              <a:t>to define, manipulate and compute on data.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943576" y="3448267"/>
            <a:ext cx="7618477" cy="1221706"/>
            <a:chOff x="403057" y="2561993"/>
            <a:chExt cx="8106433" cy="129995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9507" y="2654166"/>
              <a:ext cx="1436848" cy="116613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0360" y="2564570"/>
              <a:ext cx="1463067" cy="129737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7431" y="2993581"/>
              <a:ext cx="1812059" cy="858916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403057" y="2564569"/>
              <a:ext cx="1247932" cy="1247932"/>
              <a:chOff x="403057" y="2564569"/>
              <a:chExt cx="1247932" cy="124793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3057" y="2564569"/>
                <a:ext cx="1247932" cy="1247932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5471" y="3466994"/>
                <a:ext cx="579162" cy="299648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4994" y="2561993"/>
              <a:ext cx="1250508" cy="1250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608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and Aggregation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SELECT count(rating) FROM sailors;</a:t>
            </a:r>
          </a:p>
          <a:p>
            <a:pPr marL="800100" lvl="1" indent="-342900"/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4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SELECT sum(rating) FROM sailors;</a:t>
            </a:r>
          </a:p>
          <a:p>
            <a:pPr marL="800100" lvl="1" indent="-342900"/>
            <a:r>
              <a:rPr lang="en-US" sz="28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27</a:t>
            </a:r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SELECT </a:t>
            </a:r>
            <a:r>
              <a:rPr lang="en-US" sz="2400" dirty="0" err="1">
                <a:latin typeface="Lucida Console" charset="0"/>
                <a:ea typeface="Lucida Console" charset="0"/>
                <a:cs typeface="Lucida Console" charset="0"/>
              </a:rPr>
              <a:t>avg</a:t>
            </a: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(rating) FROM sailors;</a:t>
            </a:r>
          </a:p>
          <a:p>
            <a:pPr marL="800100" lvl="1" indent="-342900"/>
            <a:r>
              <a:rPr lang="en-US" sz="28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??</a:t>
            </a:r>
            <a:endParaRPr lang="en-US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SELECT count(*) FROM sailors;</a:t>
            </a:r>
          </a:p>
          <a:p>
            <a:pPr marL="800100" lvl="1" indent="-342900"/>
            <a:r>
              <a:rPr lang="en-US" sz="28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??</a:t>
            </a:r>
            <a:endParaRPr lang="en-US" sz="2800" dirty="0">
              <a:solidFill>
                <a:srgbClr val="0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endParaRPr lang="en-US" sz="2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02193" y="6356351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http://sqlfiddle.com/#!17/f35aa/7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541404"/>
              </p:ext>
            </p:extLst>
          </p:nvPr>
        </p:nvGraphicFramePr>
        <p:xfrm>
          <a:off x="7282543" y="3462866"/>
          <a:ext cx="4645334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6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902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6666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177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 err="1">
                          <a:effectLst/>
                        </a:rPr>
                        <a:t>sid</a:t>
                      </a:r>
                      <a:endParaRPr lang="en-US" sz="2000" b="1" dirty="0">
                        <a:effectLst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 err="1">
                          <a:effectLst/>
                        </a:rPr>
                        <a:t>sname</a:t>
                      </a:r>
                      <a:endParaRPr lang="en-US" sz="2000" b="1" dirty="0">
                        <a:effectLst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effectLst/>
                        </a:rPr>
                        <a:t>rating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effectLst/>
                        </a:rPr>
                        <a:t>age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Popeye 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10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s-IS" sz="2000">
                          <a:effectLst/>
                        </a:rPr>
                        <a:t>22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s-IS" sz="2000">
                          <a:effectLst/>
                        </a:rPr>
                        <a:t>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OliveOyl 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2000">
                          <a:effectLst/>
                        </a:rPr>
                        <a:t>11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>
                          <a:effectLst/>
                        </a:rPr>
                        <a:t>39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3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Garfield 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s-IS" sz="2000">
                          <a:effectLst/>
                        </a:rPr>
                        <a:t>27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4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Bob 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5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19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cs-CZ" sz="2000">
                          <a:effectLst/>
                        </a:rPr>
                        <a:t>11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Jack Sparrow 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(null)</a:t>
                      </a:r>
                    </a:p>
                  </a:txBody>
                  <a:tcPr marL="50800" marR="50800" marT="50800" marB="5080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35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93069" y="6079352"/>
            <a:ext cx="5402989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000" b="1" dirty="0">
                <a:hlinkClick r:id="rId3"/>
              </a:rPr>
              <a:t>http://</a:t>
            </a:r>
            <a:r>
              <a:rPr lang="en-US" sz="3000" b="1" dirty="0" err="1">
                <a:hlinkClick r:id="rId3"/>
              </a:rPr>
              <a:t>bit.ly</a:t>
            </a:r>
            <a:r>
              <a:rPr lang="en-US" sz="3000" b="1" dirty="0">
                <a:hlinkClick r:id="rId3"/>
              </a:rPr>
              <a:t>/ds100-sp18-null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620111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and Aggregation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SELECT count(rating) FROM sailors;</a:t>
            </a:r>
          </a:p>
          <a:p>
            <a:pPr marL="800100" lvl="1" indent="-342900"/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4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SELECT sum(rating) FROM sailors;</a:t>
            </a:r>
          </a:p>
          <a:p>
            <a:pPr marL="800100" lvl="1" indent="-342900"/>
            <a:r>
              <a:rPr lang="en-US" sz="28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27</a:t>
            </a:r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SELECT </a:t>
            </a:r>
            <a:r>
              <a:rPr lang="en-US" sz="2400" dirty="0" err="1">
                <a:latin typeface="Lucida Console" charset="0"/>
                <a:ea typeface="Lucida Console" charset="0"/>
                <a:cs typeface="Lucida Console" charset="0"/>
              </a:rPr>
              <a:t>avg</a:t>
            </a: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(rating) FROM sailors;</a:t>
            </a:r>
          </a:p>
          <a:p>
            <a:pPr marL="800100" lvl="1" indent="-342900"/>
            <a:r>
              <a:rPr lang="en-US" sz="28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(10+11+1+5) / </a:t>
            </a:r>
            <a:r>
              <a:rPr lang="en-US" sz="2800" b="1" i="1" u="sng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4</a:t>
            </a:r>
            <a:r>
              <a:rPr lang="en-US" sz="28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= 6.75</a:t>
            </a:r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SELECT count(*) FROM sailors;</a:t>
            </a:r>
          </a:p>
          <a:p>
            <a:pPr marL="800100" lvl="1" indent="-342900"/>
            <a:r>
              <a:rPr lang="en-US" sz="28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5</a:t>
            </a:r>
          </a:p>
          <a:p>
            <a:pPr marL="0" indent="0">
              <a:buNone/>
            </a:pPr>
            <a:endParaRPr lang="en-US" sz="2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02193" y="6356351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http://sqlfiddle.com/#!17/f35aa/7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212809"/>
              </p:ext>
            </p:extLst>
          </p:nvPr>
        </p:nvGraphicFramePr>
        <p:xfrm>
          <a:off x="7282543" y="3462866"/>
          <a:ext cx="4645334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6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902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6666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177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 err="1">
                          <a:effectLst/>
                        </a:rPr>
                        <a:t>sid</a:t>
                      </a:r>
                      <a:endParaRPr lang="en-US" sz="2000" b="1" dirty="0">
                        <a:effectLst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 err="1">
                          <a:effectLst/>
                        </a:rPr>
                        <a:t>sname</a:t>
                      </a:r>
                      <a:endParaRPr lang="en-US" sz="2000" b="1" dirty="0">
                        <a:effectLst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effectLst/>
                        </a:rPr>
                        <a:t>rating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effectLst/>
                        </a:rPr>
                        <a:t>age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Popeye 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10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s-IS" sz="2000">
                          <a:effectLst/>
                        </a:rPr>
                        <a:t>22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s-IS" sz="2000">
                          <a:effectLst/>
                        </a:rPr>
                        <a:t>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OliveOyl 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2000">
                          <a:effectLst/>
                        </a:rPr>
                        <a:t>11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>
                          <a:effectLst/>
                        </a:rPr>
                        <a:t>39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3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Garfield 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s-IS" sz="2000">
                          <a:effectLst/>
                        </a:rPr>
                        <a:t>27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4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Bob 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5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19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cs-CZ" sz="2000">
                          <a:effectLst/>
                        </a:rPr>
                        <a:t>11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Jack Sparrow 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(null)</a:t>
                      </a:r>
                    </a:p>
                  </a:txBody>
                  <a:tcPr marL="50800" marR="50800" marT="50800" marB="5080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35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824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NULLs: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NULL </a:t>
            </a:r>
            <a:r>
              <a:rPr lang="en-US" i="1" dirty="0"/>
              <a:t>op </a:t>
            </a:r>
            <a:r>
              <a:rPr lang="en-US" dirty="0"/>
              <a:t>NULL is NULL</a:t>
            </a:r>
          </a:p>
          <a:p>
            <a:r>
              <a:rPr lang="en-US" dirty="0"/>
              <a:t>WHERE NULL: do not send to output</a:t>
            </a:r>
          </a:p>
          <a:p>
            <a:r>
              <a:rPr lang="en-US" dirty="0"/>
              <a:t>Boolean connectives: 3-valued logic</a:t>
            </a:r>
          </a:p>
          <a:p>
            <a:r>
              <a:rPr lang="en-US" dirty="0"/>
              <a:t>Aggregates ignore NULL-valued inputs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060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560" y="-30980"/>
            <a:ext cx="8716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64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</a:t>
            </a:r>
            <a:r>
              <a:rPr lang="en-US" dirty="0" smtClean="0"/>
              <a:t>Query </a:t>
            </a:r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Returning to Notebook</a:t>
            </a:r>
          </a:p>
        </p:txBody>
      </p:sp>
    </p:spTree>
    <p:extLst>
      <p:ext uri="{BB962C8B-B14F-4D97-AF65-F5344CB8AC3E}">
        <p14:creationId xmlns:p14="http://schemas.microsoft.com/office/powerpoint/2010/main" val="2247473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Freeform 163"/>
          <p:cNvSpPr/>
          <p:nvPr/>
        </p:nvSpPr>
        <p:spPr>
          <a:xfrm>
            <a:off x="3593592" y="2020824"/>
            <a:ext cx="2862072" cy="4032504"/>
          </a:xfrm>
          <a:custGeom>
            <a:avLst/>
            <a:gdLst>
              <a:gd name="connsiteX0" fmla="*/ 2852928 w 2862072"/>
              <a:gd name="connsiteY0" fmla="*/ 813816 h 4032504"/>
              <a:gd name="connsiteX1" fmla="*/ 905256 w 2862072"/>
              <a:gd name="connsiteY1" fmla="*/ 0 h 4032504"/>
              <a:gd name="connsiteX2" fmla="*/ 0 w 2862072"/>
              <a:gd name="connsiteY2" fmla="*/ 2057400 h 4032504"/>
              <a:gd name="connsiteX3" fmla="*/ 1856232 w 2862072"/>
              <a:gd name="connsiteY3" fmla="*/ 4032504 h 4032504"/>
              <a:gd name="connsiteX4" fmla="*/ 2862072 w 2862072"/>
              <a:gd name="connsiteY4" fmla="*/ 2935224 h 4032504"/>
              <a:gd name="connsiteX5" fmla="*/ 2852928 w 2862072"/>
              <a:gd name="connsiteY5" fmla="*/ 813816 h 403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2072" h="4032504">
                <a:moveTo>
                  <a:pt x="2852928" y="813816"/>
                </a:moveTo>
                <a:lnTo>
                  <a:pt x="905256" y="0"/>
                </a:lnTo>
                <a:lnTo>
                  <a:pt x="0" y="2057400"/>
                </a:lnTo>
                <a:lnTo>
                  <a:pt x="1856232" y="4032504"/>
                </a:lnTo>
                <a:lnTo>
                  <a:pt x="2862072" y="2935224"/>
                </a:lnTo>
                <a:lnTo>
                  <a:pt x="2852928" y="813816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satMod val="103000"/>
                  <a:tint val="94000"/>
                  <a:alpha val="0"/>
                  <a:lumMod val="0"/>
                  <a:lumOff val="100000"/>
                </a:schemeClr>
              </a:gs>
              <a:gs pos="100000">
                <a:schemeClr val="accent3">
                  <a:satMod val="120000"/>
                  <a:shade val="78000"/>
                  <a:lumMod val="0"/>
                </a:schemeClr>
              </a:gs>
            </a:gsLst>
            <a:lin ang="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838448"/>
              </p:ext>
            </p:extLst>
          </p:nvPr>
        </p:nvGraphicFramePr>
        <p:xfrm>
          <a:off x="891475" y="2002226"/>
          <a:ext cx="3640526" cy="168875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12733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2796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3918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79623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Prod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Price</a:t>
                      </a:r>
                    </a:p>
                  </a:txBody>
                  <a:tcPr marL="157975" marR="157975" marT="78987" marB="78987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3045">
                <a:tc>
                  <a:txBody>
                    <a:bodyPr/>
                    <a:lstStyle/>
                    <a:p>
                      <a:r>
                        <a:rPr lang="en-US" sz="1600" dirty="0"/>
                        <a:t>Sue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iPod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$200.00</a:t>
                      </a:r>
                    </a:p>
                  </a:txBody>
                  <a:tcPr marL="157975" marR="157975" marT="78987" marB="78987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3045">
                <a:tc>
                  <a:txBody>
                    <a:bodyPr/>
                    <a:lstStyle/>
                    <a:p>
                      <a:r>
                        <a:rPr lang="en-US" sz="1600" dirty="0"/>
                        <a:t>Joey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Bike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$333.99</a:t>
                      </a:r>
                    </a:p>
                  </a:txBody>
                  <a:tcPr marL="157975" marR="157975" marT="78987" marB="78987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3045">
                <a:tc>
                  <a:txBody>
                    <a:bodyPr/>
                    <a:lstStyle/>
                    <a:p>
                      <a:r>
                        <a:rPr lang="en-US" sz="1600" dirty="0"/>
                        <a:t>Alice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Car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$999.00</a:t>
                      </a:r>
                    </a:p>
                  </a:txBody>
                  <a:tcPr marL="157975" marR="157975" marT="78987" marB="78987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Data Independence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679201"/>
              </p:ext>
            </p:extLst>
          </p:nvPr>
        </p:nvGraphicFramePr>
        <p:xfrm>
          <a:off x="1861023" y="2932794"/>
          <a:ext cx="3152818" cy="179801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50061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7286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293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640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59603">
                <a:tc>
                  <a:txBody>
                    <a:bodyPr/>
                    <a:lstStyle/>
                    <a:p>
                      <a:r>
                        <a:rPr lang="en-US" sz="1600" u="sng" dirty="0" err="1"/>
                        <a:t>sid</a:t>
                      </a:r>
                      <a:endParaRPr lang="en-US" sz="1600" u="sng" dirty="0"/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sname</a:t>
                      </a:r>
                      <a:endParaRPr lang="en-US" sz="1600" dirty="0"/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rating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age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9603"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yuppy</a:t>
                      </a:r>
                      <a:endParaRPr lang="en-US" sz="1600" dirty="0"/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35.0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9603">
                <a:tc>
                  <a:txBody>
                    <a:bodyPr/>
                    <a:lstStyle/>
                    <a:p>
                      <a:r>
                        <a:rPr lang="en-US" sz="1600" dirty="0"/>
                        <a:t>31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lubber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55.5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9603">
                <a:tc>
                  <a:txBody>
                    <a:bodyPr/>
                    <a:lstStyle/>
                    <a:p>
                      <a:r>
                        <a:rPr lang="en-US" sz="1600" dirty="0"/>
                        <a:t>44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guppy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35.0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9603">
                <a:tc>
                  <a:txBody>
                    <a:bodyPr/>
                    <a:lstStyle/>
                    <a:p>
                      <a:r>
                        <a:rPr lang="en-US" sz="1600" dirty="0"/>
                        <a:t>58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rusty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35.0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480572"/>
              </p:ext>
            </p:extLst>
          </p:nvPr>
        </p:nvGraphicFramePr>
        <p:xfrm>
          <a:off x="2477000" y="4230954"/>
          <a:ext cx="2978869" cy="182178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949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145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4242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08970">
                <a:tc>
                  <a:txBody>
                    <a:bodyPr/>
                    <a:lstStyle/>
                    <a:p>
                      <a:r>
                        <a:rPr lang="en-US" sz="1600" u="sng" dirty="0"/>
                        <a:t>bid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u="none" dirty="0" err="1"/>
                        <a:t>bname</a:t>
                      </a:r>
                      <a:endParaRPr lang="en-US" sz="1600" u="none" dirty="0"/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u="none" dirty="0"/>
                        <a:t>color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1298">
                <a:tc>
                  <a:txBody>
                    <a:bodyPr/>
                    <a:lstStyle/>
                    <a:p>
                      <a:r>
                        <a:rPr lang="en-US" sz="1600" dirty="0"/>
                        <a:t>101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Interlake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blue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8925">
                <a:tc>
                  <a:txBody>
                    <a:bodyPr/>
                    <a:lstStyle/>
                    <a:p>
                      <a:r>
                        <a:rPr lang="en-US" sz="1600" dirty="0"/>
                        <a:t>102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Interlake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red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1298">
                <a:tc>
                  <a:txBody>
                    <a:bodyPr/>
                    <a:lstStyle/>
                    <a:p>
                      <a:r>
                        <a:rPr lang="en-US" sz="1600" dirty="0"/>
                        <a:t>104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Marine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red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1298">
                <a:tc>
                  <a:txBody>
                    <a:bodyPr/>
                    <a:lstStyle/>
                    <a:p>
                      <a:r>
                        <a:rPr lang="en-US" sz="1600" dirty="0"/>
                        <a:t>103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Clipper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green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292481" y="4723743"/>
            <a:ext cx="2207479" cy="2207479"/>
            <a:chOff x="554035" y="4130066"/>
            <a:chExt cx="6858000" cy="6858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54035" y="4130066"/>
              <a:ext cx="6858000" cy="6858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8730" y="5523213"/>
              <a:ext cx="4743148" cy="270485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1122" y="7112727"/>
              <a:ext cx="2650321" cy="89520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910497" y="1531845"/>
            <a:ext cx="3621504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Relations (Tables)</a:t>
            </a:r>
          </a:p>
        </p:txBody>
      </p:sp>
      <p:sp>
        <p:nvSpPr>
          <p:cNvPr id="16" name="Rectangle 15"/>
          <p:cNvSpPr/>
          <p:nvPr/>
        </p:nvSpPr>
        <p:spPr>
          <a:xfrm rot="16200000">
            <a:off x="4273527" y="3746357"/>
            <a:ext cx="4642266" cy="4420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Abstraction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815674" y="1646237"/>
            <a:ext cx="4856414" cy="464226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815674" y="1252886"/>
            <a:ext cx="495840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Database Management System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41169" y="1731406"/>
            <a:ext cx="4610007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Optimized </a:t>
            </a:r>
            <a:r>
              <a:rPr lang="en-US" sz="2400"/>
              <a:t>Data Structures</a:t>
            </a:r>
            <a:endParaRPr lang="en-US" sz="2400" dirty="0"/>
          </a:p>
        </p:txBody>
      </p:sp>
      <p:grpSp>
        <p:nvGrpSpPr>
          <p:cNvPr id="90" name="Group 89"/>
          <p:cNvGrpSpPr/>
          <p:nvPr/>
        </p:nvGrpSpPr>
        <p:grpSpPr>
          <a:xfrm>
            <a:off x="7542964" y="2128399"/>
            <a:ext cx="4008212" cy="1844310"/>
            <a:chOff x="7542964" y="2291013"/>
            <a:chExt cx="4008212" cy="184431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2964" y="2291013"/>
              <a:ext cx="4008212" cy="184431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324593" y="2779343"/>
              <a:ext cx="1106393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/>
                <a:t>B+Trees</a:t>
              </a:r>
              <a:endParaRPr lang="en-US" sz="2000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999566" y="3972709"/>
            <a:ext cx="2045453" cy="2239949"/>
            <a:chOff x="446088" y="3587750"/>
            <a:chExt cx="3336925" cy="4171637"/>
          </a:xfrm>
        </p:grpSpPr>
        <p:sp>
          <p:nvSpPr>
            <p:cNvPr id="23" name="Rectangle 22"/>
            <p:cNvSpPr/>
            <p:nvPr/>
          </p:nvSpPr>
          <p:spPr bwMode="auto">
            <a:xfrm>
              <a:off x="446088" y="3587750"/>
              <a:ext cx="3336925" cy="417163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40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25" name="Group 147"/>
            <p:cNvGrpSpPr>
              <a:grpSpLocks/>
            </p:cNvGrpSpPr>
            <p:nvPr/>
          </p:nvGrpSpPr>
          <p:grpSpPr bwMode="auto">
            <a:xfrm>
              <a:off x="658813" y="3683000"/>
              <a:ext cx="2852737" cy="1239838"/>
              <a:chOff x="5520765" y="2200844"/>
              <a:chExt cx="2853314" cy="1238545"/>
            </a:xfrm>
          </p:grpSpPr>
          <p:grpSp>
            <p:nvGrpSpPr>
              <p:cNvPr id="26" name="Group 126"/>
              <p:cNvGrpSpPr>
                <a:grpSpLocks/>
              </p:cNvGrpSpPr>
              <p:nvPr/>
            </p:nvGrpSpPr>
            <p:grpSpPr bwMode="auto">
              <a:xfrm>
                <a:off x="5520765" y="2200844"/>
                <a:ext cx="1346704" cy="1238545"/>
                <a:chOff x="5520765" y="2476094"/>
                <a:chExt cx="1346704" cy="1238545"/>
              </a:xfrm>
            </p:grpSpPr>
            <p:sp>
              <p:nvSpPr>
                <p:cNvPr id="30" name="Folded Corner 29"/>
                <p:cNvSpPr/>
                <p:nvPr/>
              </p:nvSpPr>
              <p:spPr bwMode="auto">
                <a:xfrm rot="10800000">
                  <a:off x="5522352" y="2499882"/>
                  <a:ext cx="1344885" cy="1214757"/>
                </a:xfrm>
                <a:prstGeom prst="foldedCorner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1" name="TextBox 109"/>
                <p:cNvSpPr txBox="1">
                  <a:spLocks noChangeArrowheads="1"/>
                </p:cNvSpPr>
                <p:nvPr/>
              </p:nvSpPr>
              <p:spPr bwMode="auto">
                <a:xfrm>
                  <a:off x="5520765" y="2476094"/>
                  <a:ext cx="1346704" cy="5015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400">
                      <a:solidFill>
                        <a:srgbClr val="000000"/>
                      </a:solidFill>
                      <a:latin typeface="Arial" charset="0"/>
                    </a:rPr>
                    <a:t>Page 1</a:t>
                  </a:r>
                </a:p>
              </p:txBody>
            </p:sp>
          </p:grpSp>
          <p:grpSp>
            <p:nvGrpSpPr>
              <p:cNvPr id="27" name="Group 130"/>
              <p:cNvGrpSpPr>
                <a:grpSpLocks/>
              </p:cNvGrpSpPr>
              <p:nvPr/>
            </p:nvGrpSpPr>
            <p:grpSpPr bwMode="auto">
              <a:xfrm>
                <a:off x="7027375" y="2200844"/>
                <a:ext cx="1346704" cy="1238545"/>
                <a:chOff x="5520765" y="2476094"/>
                <a:chExt cx="1346704" cy="1238545"/>
              </a:xfrm>
            </p:grpSpPr>
            <p:sp>
              <p:nvSpPr>
                <p:cNvPr id="28" name="Folded Corner 27"/>
                <p:cNvSpPr/>
                <p:nvPr/>
              </p:nvSpPr>
              <p:spPr bwMode="auto">
                <a:xfrm rot="10800000">
                  <a:off x="5522585" y="2499882"/>
                  <a:ext cx="1344884" cy="1214757"/>
                </a:xfrm>
                <a:prstGeom prst="foldedCorner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9" name="TextBox 132"/>
                <p:cNvSpPr txBox="1">
                  <a:spLocks noChangeArrowheads="1"/>
                </p:cNvSpPr>
                <p:nvPr/>
              </p:nvSpPr>
              <p:spPr bwMode="auto">
                <a:xfrm>
                  <a:off x="5520765" y="2476094"/>
                  <a:ext cx="1346704" cy="5015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400">
                      <a:solidFill>
                        <a:srgbClr val="000000"/>
                      </a:solidFill>
                      <a:latin typeface="Arial" charset="0"/>
                    </a:rPr>
                    <a:t>Page 2</a:t>
                  </a:r>
                </a:p>
              </p:txBody>
            </p:sp>
          </p:grpSp>
        </p:grpSp>
        <p:sp>
          <p:nvSpPr>
            <p:cNvPr id="32" name="Folded Corner 31"/>
            <p:cNvSpPr/>
            <p:nvPr/>
          </p:nvSpPr>
          <p:spPr bwMode="auto">
            <a:xfrm rot="10800000">
              <a:off x="654050" y="5035550"/>
              <a:ext cx="1346200" cy="1214438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4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3" name="TextBox 135"/>
            <p:cNvSpPr txBox="1">
              <a:spLocks noChangeArrowheads="1"/>
            </p:cNvSpPr>
            <p:nvPr/>
          </p:nvSpPr>
          <p:spPr bwMode="auto">
            <a:xfrm>
              <a:off x="652463" y="5010150"/>
              <a:ext cx="1347787" cy="50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charset="0"/>
                </a:rPr>
                <a:t>Page 3</a:t>
              </a:r>
            </a:p>
          </p:txBody>
        </p:sp>
        <p:sp>
          <p:nvSpPr>
            <p:cNvPr id="34" name="Folded Corner 33"/>
            <p:cNvSpPr/>
            <p:nvPr/>
          </p:nvSpPr>
          <p:spPr bwMode="auto">
            <a:xfrm rot="10800000">
              <a:off x="2160588" y="5035550"/>
              <a:ext cx="1346200" cy="1214438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4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5" name="TextBox 138"/>
            <p:cNvSpPr txBox="1">
              <a:spLocks noChangeArrowheads="1"/>
            </p:cNvSpPr>
            <p:nvPr/>
          </p:nvSpPr>
          <p:spPr bwMode="auto">
            <a:xfrm>
              <a:off x="2159000" y="5010150"/>
              <a:ext cx="1347788" cy="50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charset="0"/>
                </a:rPr>
                <a:t>Page 4</a:t>
              </a:r>
            </a:p>
          </p:txBody>
        </p:sp>
        <p:sp>
          <p:nvSpPr>
            <p:cNvPr id="36" name="Folded Corner 35"/>
            <p:cNvSpPr/>
            <p:nvPr/>
          </p:nvSpPr>
          <p:spPr bwMode="auto">
            <a:xfrm rot="10800000">
              <a:off x="654050" y="6370638"/>
              <a:ext cx="1346200" cy="1214437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4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7" name="TextBox 141"/>
            <p:cNvSpPr txBox="1">
              <a:spLocks noChangeArrowheads="1"/>
            </p:cNvSpPr>
            <p:nvPr/>
          </p:nvSpPr>
          <p:spPr bwMode="auto">
            <a:xfrm>
              <a:off x="652463" y="6345238"/>
              <a:ext cx="1347787" cy="50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charset="0"/>
                </a:rPr>
                <a:t>Page 5</a:t>
              </a:r>
            </a:p>
          </p:txBody>
        </p:sp>
        <p:sp>
          <p:nvSpPr>
            <p:cNvPr id="38" name="Folded Corner 37"/>
            <p:cNvSpPr/>
            <p:nvPr/>
          </p:nvSpPr>
          <p:spPr bwMode="auto">
            <a:xfrm rot="10800000">
              <a:off x="2160588" y="6370638"/>
              <a:ext cx="1346200" cy="1214437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4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9" name="TextBox 144"/>
            <p:cNvSpPr txBox="1">
              <a:spLocks noChangeArrowheads="1"/>
            </p:cNvSpPr>
            <p:nvPr/>
          </p:nvSpPr>
          <p:spPr bwMode="auto">
            <a:xfrm>
              <a:off x="2159000" y="6345238"/>
              <a:ext cx="1347788" cy="50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charset="0"/>
                </a:rPr>
                <a:t>Page 6</a:t>
              </a:r>
            </a:p>
          </p:txBody>
        </p:sp>
        <p:grpSp>
          <p:nvGrpSpPr>
            <p:cNvPr id="44" name="Group 168"/>
            <p:cNvGrpSpPr>
              <a:grpSpLocks/>
            </p:cNvGrpSpPr>
            <p:nvPr/>
          </p:nvGrpSpPr>
          <p:grpSpPr bwMode="auto">
            <a:xfrm>
              <a:off x="768350" y="4059238"/>
              <a:ext cx="1155700" cy="365125"/>
              <a:chOff x="5599109" y="2630178"/>
              <a:chExt cx="1156186" cy="365970"/>
            </a:xfrm>
          </p:grpSpPr>
          <p:grpSp>
            <p:nvGrpSpPr>
              <p:cNvPr id="45" name="Group 158"/>
              <p:cNvGrpSpPr>
                <a:grpSpLocks/>
              </p:cNvGrpSpPr>
              <p:nvPr/>
            </p:nvGrpSpPr>
            <p:grpSpPr bwMode="auto">
              <a:xfrm>
                <a:off x="5599109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53" name="Rectangle 52"/>
                <p:cNvSpPr/>
                <p:nvPr/>
              </p:nvSpPr>
              <p:spPr bwMode="auto">
                <a:xfrm>
                  <a:off x="1854286" y="5435378"/>
                  <a:ext cx="211227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4" name="Oval 53"/>
                <p:cNvSpPr/>
                <p:nvPr/>
              </p:nvSpPr>
              <p:spPr bwMode="auto">
                <a:xfrm>
                  <a:off x="1922578" y="5578584"/>
                  <a:ext cx="74643" cy="7796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6" name="Group 159"/>
              <p:cNvGrpSpPr>
                <a:grpSpLocks/>
              </p:cNvGrpSpPr>
              <p:nvPr/>
            </p:nvGrpSpPr>
            <p:grpSpPr bwMode="auto">
              <a:xfrm>
                <a:off x="5914151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51" name="Rectangle 50"/>
                <p:cNvSpPr/>
                <p:nvPr/>
              </p:nvSpPr>
              <p:spPr bwMode="auto">
                <a:xfrm>
                  <a:off x="1853701" y="5435378"/>
                  <a:ext cx="211227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2" name="Oval 51"/>
                <p:cNvSpPr/>
                <p:nvPr/>
              </p:nvSpPr>
              <p:spPr bwMode="auto">
                <a:xfrm>
                  <a:off x="1921993" y="5578584"/>
                  <a:ext cx="74643" cy="7796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7" name="Group 162"/>
              <p:cNvGrpSpPr>
                <a:grpSpLocks/>
              </p:cNvGrpSpPr>
              <p:nvPr/>
            </p:nvGrpSpPr>
            <p:grpSpPr bwMode="auto">
              <a:xfrm>
                <a:off x="6229193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49" name="Rectangle 48"/>
                <p:cNvSpPr/>
                <p:nvPr/>
              </p:nvSpPr>
              <p:spPr bwMode="auto">
                <a:xfrm>
                  <a:off x="1854705" y="5435378"/>
                  <a:ext cx="211226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0" name="Oval 49"/>
                <p:cNvSpPr/>
                <p:nvPr/>
              </p:nvSpPr>
              <p:spPr bwMode="auto">
                <a:xfrm>
                  <a:off x="1922996" y="5578584"/>
                  <a:ext cx="74644" cy="7796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8" name="Rectangle 47"/>
              <p:cNvSpPr/>
              <p:nvPr/>
            </p:nvSpPr>
            <p:spPr bwMode="auto">
              <a:xfrm>
                <a:off x="6544069" y="2630178"/>
                <a:ext cx="211226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55" name="Group 169"/>
            <p:cNvGrpSpPr>
              <a:grpSpLocks/>
            </p:cNvGrpSpPr>
            <p:nvPr/>
          </p:nvGrpSpPr>
          <p:grpSpPr bwMode="auto">
            <a:xfrm>
              <a:off x="768350" y="4503738"/>
              <a:ext cx="1155700" cy="366712"/>
              <a:chOff x="5599109" y="2630178"/>
              <a:chExt cx="1156186" cy="365970"/>
            </a:xfrm>
          </p:grpSpPr>
          <p:grpSp>
            <p:nvGrpSpPr>
              <p:cNvPr id="56" name="Group 170"/>
              <p:cNvGrpSpPr>
                <a:grpSpLocks/>
              </p:cNvGrpSpPr>
              <p:nvPr/>
            </p:nvGrpSpPr>
            <p:grpSpPr bwMode="auto">
              <a:xfrm>
                <a:off x="5599109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62" name="Rectangle 61"/>
                <p:cNvSpPr/>
                <p:nvPr/>
              </p:nvSpPr>
              <p:spPr bwMode="auto">
                <a:xfrm>
                  <a:off x="1854286" y="5435378"/>
                  <a:ext cx="211227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3" name="Oval 62"/>
                <p:cNvSpPr/>
                <p:nvPr/>
              </p:nvSpPr>
              <p:spPr bwMode="auto">
                <a:xfrm>
                  <a:off x="1922578" y="5579548"/>
                  <a:ext cx="74643" cy="76046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7" name="Rectangle 56"/>
              <p:cNvSpPr/>
              <p:nvPr/>
            </p:nvSpPr>
            <p:spPr bwMode="auto">
              <a:xfrm>
                <a:off x="5913566" y="2630178"/>
                <a:ext cx="211227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 bwMode="auto">
              <a:xfrm>
                <a:off x="6229612" y="2630178"/>
                <a:ext cx="211226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59" name="Group 173"/>
              <p:cNvGrpSpPr>
                <a:grpSpLocks/>
              </p:cNvGrpSpPr>
              <p:nvPr/>
            </p:nvGrpSpPr>
            <p:grpSpPr bwMode="auto">
              <a:xfrm>
                <a:off x="6544236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60" name="Rectangle 59"/>
                <p:cNvSpPr/>
                <p:nvPr/>
              </p:nvSpPr>
              <p:spPr bwMode="auto">
                <a:xfrm>
                  <a:off x="1854119" y="5435378"/>
                  <a:ext cx="211226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1" name="Oval 60"/>
                <p:cNvSpPr/>
                <p:nvPr/>
              </p:nvSpPr>
              <p:spPr bwMode="auto">
                <a:xfrm>
                  <a:off x="1922410" y="5579548"/>
                  <a:ext cx="74644" cy="76046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64" name="Group 182"/>
            <p:cNvGrpSpPr>
              <a:grpSpLocks/>
            </p:cNvGrpSpPr>
            <p:nvPr/>
          </p:nvGrpSpPr>
          <p:grpSpPr bwMode="auto">
            <a:xfrm>
              <a:off x="2281238" y="4059238"/>
              <a:ext cx="1155700" cy="365125"/>
              <a:chOff x="5599109" y="2630178"/>
              <a:chExt cx="1156186" cy="365970"/>
            </a:xfrm>
          </p:grpSpPr>
          <p:grpSp>
            <p:nvGrpSpPr>
              <p:cNvPr id="65" name="Group 183"/>
              <p:cNvGrpSpPr>
                <a:grpSpLocks/>
              </p:cNvGrpSpPr>
              <p:nvPr/>
            </p:nvGrpSpPr>
            <p:grpSpPr bwMode="auto">
              <a:xfrm>
                <a:off x="5599109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71" name="Rectangle 70"/>
                <p:cNvSpPr/>
                <p:nvPr/>
              </p:nvSpPr>
              <p:spPr bwMode="auto">
                <a:xfrm>
                  <a:off x="1854286" y="5435378"/>
                  <a:ext cx="211226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72" name="Oval 71"/>
                <p:cNvSpPr/>
                <p:nvPr/>
              </p:nvSpPr>
              <p:spPr bwMode="auto">
                <a:xfrm>
                  <a:off x="1922577" y="5578584"/>
                  <a:ext cx="74644" cy="7796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66" name="Group 184"/>
              <p:cNvGrpSpPr>
                <a:grpSpLocks/>
              </p:cNvGrpSpPr>
              <p:nvPr/>
            </p:nvGrpSpPr>
            <p:grpSpPr bwMode="auto">
              <a:xfrm>
                <a:off x="5914151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69" name="Rectangle 68"/>
                <p:cNvSpPr/>
                <p:nvPr/>
              </p:nvSpPr>
              <p:spPr bwMode="auto">
                <a:xfrm>
                  <a:off x="1852112" y="5435378"/>
                  <a:ext cx="211227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70" name="Oval 69"/>
                <p:cNvSpPr/>
                <p:nvPr/>
              </p:nvSpPr>
              <p:spPr bwMode="auto">
                <a:xfrm>
                  <a:off x="1920404" y="5578584"/>
                  <a:ext cx="74643" cy="7796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7" name="Rectangle 66"/>
              <p:cNvSpPr/>
              <p:nvPr/>
            </p:nvSpPr>
            <p:spPr bwMode="auto">
              <a:xfrm>
                <a:off x="6229611" y="2630178"/>
                <a:ext cx="211227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 bwMode="auto">
              <a:xfrm>
                <a:off x="6544068" y="2630178"/>
                <a:ext cx="211227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73" name="Group 195"/>
            <p:cNvGrpSpPr>
              <a:grpSpLocks/>
            </p:cNvGrpSpPr>
            <p:nvPr/>
          </p:nvGrpSpPr>
          <p:grpSpPr bwMode="auto">
            <a:xfrm>
              <a:off x="2281238" y="4503738"/>
              <a:ext cx="1155700" cy="366712"/>
              <a:chOff x="5599109" y="2630178"/>
              <a:chExt cx="1156186" cy="365970"/>
            </a:xfrm>
          </p:grpSpPr>
          <p:sp>
            <p:nvSpPr>
              <p:cNvPr id="74" name="Rectangle 73"/>
              <p:cNvSpPr/>
              <p:nvPr/>
            </p:nvSpPr>
            <p:spPr bwMode="auto">
              <a:xfrm>
                <a:off x="5599109" y="2630178"/>
                <a:ext cx="211226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 bwMode="auto">
              <a:xfrm>
                <a:off x="5913566" y="2630178"/>
                <a:ext cx="211226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>
                <a:off x="6229611" y="2630178"/>
                <a:ext cx="211227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77" name="Group 199"/>
              <p:cNvGrpSpPr>
                <a:grpSpLocks/>
              </p:cNvGrpSpPr>
              <p:nvPr/>
            </p:nvGrpSpPr>
            <p:grpSpPr bwMode="auto">
              <a:xfrm>
                <a:off x="6544236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78" name="Rectangle 77"/>
                <p:cNvSpPr/>
                <p:nvPr/>
              </p:nvSpPr>
              <p:spPr bwMode="auto">
                <a:xfrm>
                  <a:off x="1854118" y="5435378"/>
                  <a:ext cx="211227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79" name="Oval 78"/>
                <p:cNvSpPr/>
                <p:nvPr/>
              </p:nvSpPr>
              <p:spPr bwMode="auto">
                <a:xfrm>
                  <a:off x="1922410" y="5579548"/>
                  <a:ext cx="74643" cy="76046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cxnSp>
          <p:nvCxnSpPr>
            <p:cNvPr id="80" name="Elbow Connector 79"/>
            <p:cNvCxnSpPr/>
            <p:nvPr/>
          </p:nvCxnSpPr>
          <p:spPr bwMode="auto">
            <a:xfrm flipV="1">
              <a:off x="1855788" y="4243388"/>
              <a:ext cx="425450" cy="444500"/>
            </a:xfrm>
            <a:prstGeom prst="bentConnector3">
              <a:avLst>
                <a:gd name="adj1" fmla="val 60826"/>
              </a:avLst>
            </a:prstGeom>
            <a:ln>
              <a:headEnd type="none" w="med" len="med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Elbow Connector 210"/>
            <p:cNvCxnSpPr>
              <a:cxnSpLocks noChangeShapeType="1"/>
            </p:cNvCxnSpPr>
            <p:nvPr/>
          </p:nvCxnSpPr>
          <p:spPr bwMode="auto">
            <a:xfrm rot="10800000" flipV="1">
              <a:off x="654050" y="4241800"/>
              <a:ext cx="182563" cy="1400175"/>
            </a:xfrm>
            <a:prstGeom prst="bentConnector3">
              <a:avLst>
                <a:gd name="adj1" fmla="val 162051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Elbow Connector 215"/>
            <p:cNvCxnSpPr>
              <a:cxnSpLocks noChangeShapeType="1"/>
            </p:cNvCxnSpPr>
            <p:nvPr/>
          </p:nvCxnSpPr>
          <p:spPr bwMode="auto">
            <a:xfrm rot="-5400000" flipH="1" flipV="1">
              <a:off x="-465138" y="5322888"/>
              <a:ext cx="2773363" cy="534988"/>
            </a:xfrm>
            <a:prstGeom prst="bentConnector4">
              <a:avLst>
                <a:gd name="adj1" fmla="val -1870"/>
                <a:gd name="adj2" fmla="val 129843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Elbow Connector 224"/>
            <p:cNvCxnSpPr>
              <a:cxnSpLocks noChangeShapeType="1"/>
            </p:cNvCxnSpPr>
            <p:nvPr/>
          </p:nvCxnSpPr>
          <p:spPr bwMode="auto">
            <a:xfrm rot="16200000" flipH="1">
              <a:off x="1020763" y="4502150"/>
              <a:ext cx="992187" cy="1287463"/>
            </a:xfrm>
            <a:prstGeom prst="bentConnector4">
              <a:avLst>
                <a:gd name="adj1" fmla="val -7546"/>
                <a:gd name="adj2" fmla="val 91412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Elbow Connector 229"/>
            <p:cNvCxnSpPr>
              <a:cxnSpLocks noChangeShapeType="1"/>
            </p:cNvCxnSpPr>
            <p:nvPr/>
          </p:nvCxnSpPr>
          <p:spPr bwMode="auto">
            <a:xfrm rot="16200000" flipH="1">
              <a:off x="1717675" y="5187950"/>
              <a:ext cx="2773363" cy="804863"/>
            </a:xfrm>
            <a:prstGeom prst="bentConnector4">
              <a:avLst>
                <a:gd name="adj1" fmla="val -2426"/>
                <a:gd name="adj2" fmla="val 128398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Elbow Connector 85"/>
            <p:cNvCxnSpPr/>
            <p:nvPr/>
          </p:nvCxnSpPr>
          <p:spPr bwMode="auto">
            <a:xfrm rot="16200000" flipH="1">
              <a:off x="3365501" y="4616450"/>
              <a:ext cx="38100" cy="104775"/>
            </a:xfrm>
            <a:prstGeom prst="bentConnector4">
              <a:avLst>
                <a:gd name="adj1" fmla="val -251275"/>
                <a:gd name="adj2" fmla="val 316621"/>
              </a:avLst>
            </a:prstGeom>
            <a:ln>
              <a:headEnd type="none" w="med" len="med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91" name="TextBox 90"/>
          <p:cNvSpPr txBox="1"/>
          <p:nvPr/>
        </p:nvSpPr>
        <p:spPr>
          <a:xfrm>
            <a:off x="9144365" y="4126486"/>
            <a:ext cx="180530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Optimized </a:t>
            </a:r>
            <a:br>
              <a:rPr lang="en-US" sz="2400"/>
            </a:br>
            <a:r>
              <a:rPr lang="en-US" sz="2400"/>
              <a:t>Storage</a:t>
            </a:r>
          </a:p>
        </p:txBody>
      </p:sp>
      <p:grpSp>
        <p:nvGrpSpPr>
          <p:cNvPr id="92" name="Group 49"/>
          <p:cNvGrpSpPr>
            <a:grpSpLocks/>
          </p:cNvGrpSpPr>
          <p:nvPr/>
        </p:nvGrpSpPr>
        <p:grpSpPr bwMode="auto">
          <a:xfrm>
            <a:off x="9171522" y="4978831"/>
            <a:ext cx="2269257" cy="1132246"/>
            <a:chOff x="332181" y="4681572"/>
            <a:chExt cx="3342658" cy="2064406"/>
          </a:xfrm>
        </p:grpSpPr>
        <p:sp>
          <p:nvSpPr>
            <p:cNvPr id="93" name="Folded Corner 92"/>
            <p:cNvSpPr/>
            <p:nvPr/>
          </p:nvSpPr>
          <p:spPr bwMode="auto">
            <a:xfrm>
              <a:off x="332181" y="4681572"/>
              <a:ext cx="3342658" cy="2064406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05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389348" y="4749856"/>
              <a:ext cx="2326363" cy="504986"/>
            </a:xfrm>
            <a:prstGeom prst="rect">
              <a:avLst/>
            </a:prstGeom>
            <a:solidFill>
              <a:schemeClr val="accent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r>
                <a:rPr lang="en-US" sz="900" dirty="0">
                  <a:solidFill>
                    <a:srgbClr val="000000"/>
                  </a:solidFill>
                  <a:latin typeface="Arial" charset="0"/>
                </a:rPr>
                <a:t>Page</a:t>
              </a:r>
              <a:br>
                <a:rPr lang="en-US" sz="900" dirty="0">
                  <a:solidFill>
                    <a:srgbClr val="000000"/>
                  </a:solidFill>
                  <a:latin typeface="Arial" charset="0"/>
                </a:rPr>
              </a:br>
              <a:r>
                <a:rPr lang="en-US" sz="900" dirty="0">
                  <a:solidFill>
                    <a:srgbClr val="000000"/>
                  </a:solidFill>
                  <a:latin typeface="Arial" charset="0"/>
                </a:rPr>
                <a:t>Header</a:t>
              </a:r>
            </a:p>
          </p:txBody>
        </p:sp>
        <p:grpSp>
          <p:nvGrpSpPr>
            <p:cNvPr id="96" name="Group 7"/>
            <p:cNvGrpSpPr>
              <a:grpSpLocks/>
            </p:cNvGrpSpPr>
            <p:nvPr/>
          </p:nvGrpSpPr>
          <p:grpSpPr bwMode="auto">
            <a:xfrm>
              <a:off x="1247675" y="4823303"/>
              <a:ext cx="1355362" cy="365970"/>
              <a:chOff x="1247675" y="4823303"/>
              <a:chExt cx="1355362" cy="365970"/>
            </a:xfrm>
          </p:grpSpPr>
          <p:grpSp>
            <p:nvGrpSpPr>
              <p:cNvPr id="148" name="Group 6"/>
              <p:cNvGrpSpPr>
                <a:grpSpLocks/>
              </p:cNvGrpSpPr>
              <p:nvPr/>
            </p:nvGrpSpPr>
            <p:grpSpPr bwMode="auto">
              <a:xfrm>
                <a:off x="1247675" y="4823303"/>
                <a:ext cx="211059" cy="365970"/>
                <a:chOff x="5790463" y="2643797"/>
                <a:chExt cx="211059" cy="365970"/>
              </a:xfrm>
            </p:grpSpPr>
            <p:sp>
              <p:nvSpPr>
                <p:cNvPr id="161" name="Rectangle 160"/>
                <p:cNvSpPr/>
                <p:nvPr/>
              </p:nvSpPr>
              <p:spPr bwMode="auto">
                <a:xfrm>
                  <a:off x="5791223" y="2643399"/>
                  <a:ext cx="222314" cy="36682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62" name="Oval 161"/>
                <p:cNvSpPr/>
                <p:nvPr/>
              </p:nvSpPr>
              <p:spPr bwMode="auto">
                <a:xfrm>
                  <a:off x="5870621" y="2787907"/>
                  <a:ext cx="74634" cy="77813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49" name="Group 149"/>
              <p:cNvGrpSpPr>
                <a:grpSpLocks/>
              </p:cNvGrpSpPr>
              <p:nvPr/>
            </p:nvGrpSpPr>
            <p:grpSpPr bwMode="auto">
              <a:xfrm>
                <a:off x="1533751" y="4823303"/>
                <a:ext cx="211059" cy="365970"/>
                <a:chOff x="5790463" y="2643797"/>
                <a:chExt cx="211059" cy="365970"/>
              </a:xfrm>
            </p:grpSpPr>
            <p:sp>
              <p:nvSpPr>
                <p:cNvPr id="159" name="Rectangle 158"/>
                <p:cNvSpPr/>
                <p:nvPr/>
              </p:nvSpPr>
              <p:spPr bwMode="auto">
                <a:xfrm>
                  <a:off x="5790980" y="2643399"/>
                  <a:ext cx="211198" cy="36682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60" name="Oval 159"/>
                <p:cNvSpPr/>
                <p:nvPr/>
              </p:nvSpPr>
              <p:spPr bwMode="auto">
                <a:xfrm>
                  <a:off x="5859262" y="2787907"/>
                  <a:ext cx="74635" cy="77813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50" name="Group 165"/>
              <p:cNvGrpSpPr>
                <a:grpSpLocks/>
              </p:cNvGrpSpPr>
              <p:nvPr/>
            </p:nvGrpSpPr>
            <p:grpSpPr bwMode="auto">
              <a:xfrm>
                <a:off x="1819827" y="4823303"/>
                <a:ext cx="211059" cy="365970"/>
                <a:chOff x="5790463" y="2643797"/>
                <a:chExt cx="211059" cy="365970"/>
              </a:xfrm>
            </p:grpSpPr>
            <p:sp>
              <p:nvSpPr>
                <p:cNvPr id="157" name="Rectangle 156"/>
                <p:cNvSpPr/>
                <p:nvPr/>
              </p:nvSpPr>
              <p:spPr bwMode="auto">
                <a:xfrm>
                  <a:off x="5790737" y="2643399"/>
                  <a:ext cx="211198" cy="36682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58" name="Oval 157"/>
                <p:cNvSpPr/>
                <p:nvPr/>
              </p:nvSpPr>
              <p:spPr bwMode="auto">
                <a:xfrm>
                  <a:off x="5859019" y="2787907"/>
                  <a:ext cx="74635" cy="778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51" name="Group 172"/>
              <p:cNvGrpSpPr>
                <a:grpSpLocks/>
              </p:cNvGrpSpPr>
              <p:nvPr/>
            </p:nvGrpSpPr>
            <p:grpSpPr bwMode="auto">
              <a:xfrm>
                <a:off x="2105903" y="4823303"/>
                <a:ext cx="211059" cy="365970"/>
                <a:chOff x="5790463" y="2643797"/>
                <a:chExt cx="211059" cy="365970"/>
              </a:xfrm>
            </p:grpSpPr>
            <p:sp>
              <p:nvSpPr>
                <p:cNvPr id="155" name="Rectangle 154"/>
                <p:cNvSpPr/>
                <p:nvPr/>
              </p:nvSpPr>
              <p:spPr bwMode="auto">
                <a:xfrm>
                  <a:off x="5790494" y="2643399"/>
                  <a:ext cx="211198" cy="36682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56" name="Oval 155"/>
                <p:cNvSpPr/>
                <p:nvPr/>
              </p:nvSpPr>
              <p:spPr bwMode="auto">
                <a:xfrm>
                  <a:off x="5858776" y="2787907"/>
                  <a:ext cx="74635" cy="778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52" name="Group 190"/>
              <p:cNvGrpSpPr>
                <a:grpSpLocks/>
              </p:cNvGrpSpPr>
              <p:nvPr/>
            </p:nvGrpSpPr>
            <p:grpSpPr bwMode="auto">
              <a:xfrm>
                <a:off x="2391978" y="4823303"/>
                <a:ext cx="211059" cy="365970"/>
                <a:chOff x="5790463" y="2643797"/>
                <a:chExt cx="211059" cy="365970"/>
              </a:xfrm>
            </p:grpSpPr>
            <p:sp>
              <p:nvSpPr>
                <p:cNvPr id="153" name="Rectangle 152"/>
                <p:cNvSpPr/>
                <p:nvPr/>
              </p:nvSpPr>
              <p:spPr bwMode="auto">
                <a:xfrm>
                  <a:off x="5790252" y="2643399"/>
                  <a:ext cx="211198" cy="36682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54" name="Oval 153"/>
                <p:cNvSpPr/>
                <p:nvPr/>
              </p:nvSpPr>
              <p:spPr bwMode="auto">
                <a:xfrm>
                  <a:off x="5858534" y="2787907"/>
                  <a:ext cx="74635" cy="77813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97" name="Group 225"/>
            <p:cNvGrpSpPr>
              <a:grpSpLocks/>
            </p:cNvGrpSpPr>
            <p:nvPr/>
          </p:nvGrpSpPr>
          <p:grpSpPr bwMode="auto">
            <a:xfrm>
              <a:off x="1841699" y="5614409"/>
              <a:ext cx="1765631" cy="257107"/>
              <a:chOff x="5388934" y="2903927"/>
              <a:chExt cx="3337100" cy="541672"/>
            </a:xfrm>
          </p:grpSpPr>
          <p:sp>
            <p:nvSpPr>
              <p:cNvPr id="134" name="Rectangle 133"/>
              <p:cNvSpPr/>
              <p:nvPr/>
            </p:nvSpPr>
            <p:spPr bwMode="auto">
              <a:xfrm>
                <a:off x="5390131" y="2902498"/>
                <a:ext cx="789340" cy="505185"/>
              </a:xfrm>
              <a:prstGeom prst="rect">
                <a:avLst/>
              </a:prstGeom>
              <a:solidFill>
                <a:schemeClr val="accent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 bwMode="auto">
              <a:xfrm>
                <a:off x="5681256" y="2972755"/>
                <a:ext cx="213093" cy="36467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 bwMode="auto">
              <a:xfrm>
                <a:off x="5930364" y="2972755"/>
                <a:ext cx="210091" cy="36467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 bwMode="auto">
              <a:xfrm>
                <a:off x="6170468" y="2902498"/>
                <a:ext cx="207089" cy="50518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6377556" y="2902498"/>
                <a:ext cx="207090" cy="50518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3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 rot="16200000">
                <a:off x="6408587" y="3069553"/>
                <a:ext cx="505185" cy="17107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3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6740714" y="2902498"/>
                <a:ext cx="501216" cy="505185"/>
              </a:xfrm>
              <a:prstGeom prst="rect">
                <a:avLst/>
              </a:prstGeom>
              <a:solidFill>
                <a:schemeClr val="accent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 bwMode="auto">
              <a:xfrm>
                <a:off x="7241930" y="2902498"/>
                <a:ext cx="1449627" cy="505185"/>
              </a:xfrm>
              <a:prstGeom prst="rect">
                <a:avLst/>
              </a:prstGeom>
              <a:solidFill>
                <a:schemeClr val="accent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cxnSp>
            <p:nvCxnSpPr>
              <p:cNvPr id="142" name="Elbow Connector 236"/>
              <p:cNvCxnSpPr>
                <a:cxnSpLocks noChangeShapeType="1"/>
              </p:cNvCxnSpPr>
              <p:nvPr/>
            </p:nvCxnSpPr>
            <p:spPr bwMode="auto">
              <a:xfrm rot="16200000" flipH="1">
                <a:off x="6391342" y="2596151"/>
                <a:ext cx="251461" cy="1447434"/>
              </a:xfrm>
              <a:prstGeom prst="bentConnector3">
                <a:avLst>
                  <a:gd name="adj1" fmla="val 190907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3" name="Elbow Connector 237"/>
              <p:cNvCxnSpPr>
                <a:cxnSpLocks noChangeShapeType="1"/>
              </p:cNvCxnSpPr>
              <p:nvPr/>
            </p:nvCxnSpPr>
            <p:spPr bwMode="auto">
              <a:xfrm rot="16200000" flipH="1">
                <a:off x="7234134" y="1990275"/>
                <a:ext cx="251463" cy="2659185"/>
              </a:xfrm>
              <a:prstGeom prst="bentConnector3">
                <a:avLst>
                  <a:gd name="adj1" fmla="val 246306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44" name="Oval 143"/>
              <p:cNvSpPr/>
              <p:nvPr/>
            </p:nvSpPr>
            <p:spPr bwMode="auto">
              <a:xfrm>
                <a:off x="5756289" y="3116617"/>
                <a:ext cx="75031" cy="7694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 bwMode="auto">
              <a:xfrm>
                <a:off x="5993390" y="3116617"/>
                <a:ext cx="75033" cy="7694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 bwMode="auto">
              <a:xfrm>
                <a:off x="7202914" y="3367536"/>
                <a:ext cx="75031" cy="7695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 bwMode="auto">
              <a:xfrm>
                <a:off x="8652540" y="3367536"/>
                <a:ext cx="72031" cy="7695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98" name="Group 205"/>
            <p:cNvGrpSpPr>
              <a:grpSpLocks/>
            </p:cNvGrpSpPr>
            <p:nvPr/>
          </p:nvGrpSpPr>
          <p:grpSpPr bwMode="auto">
            <a:xfrm>
              <a:off x="449334" y="5614409"/>
              <a:ext cx="1411371" cy="257107"/>
              <a:chOff x="5388934" y="2903927"/>
              <a:chExt cx="2667537" cy="541672"/>
            </a:xfrm>
          </p:grpSpPr>
          <p:sp>
            <p:nvSpPr>
              <p:cNvPr id="120" name="Rectangle 119"/>
              <p:cNvSpPr/>
              <p:nvPr/>
            </p:nvSpPr>
            <p:spPr bwMode="auto">
              <a:xfrm>
                <a:off x="5389607" y="2902498"/>
                <a:ext cx="789342" cy="505185"/>
              </a:xfrm>
              <a:prstGeom prst="rect">
                <a:avLst/>
              </a:prstGeom>
              <a:solidFill>
                <a:schemeClr val="accent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 bwMode="auto">
              <a:xfrm>
                <a:off x="5683734" y="2972755"/>
                <a:ext cx="210091" cy="36467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 bwMode="auto">
              <a:xfrm>
                <a:off x="5929841" y="2972755"/>
                <a:ext cx="213093" cy="36467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 bwMode="auto">
              <a:xfrm>
                <a:off x="6169945" y="2902498"/>
                <a:ext cx="210091" cy="50518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 bwMode="auto">
              <a:xfrm>
                <a:off x="6380036" y="2902498"/>
                <a:ext cx="207091" cy="50518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3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 bwMode="auto">
              <a:xfrm rot="16200000">
                <a:off x="6409567" y="3068052"/>
                <a:ext cx="505185" cy="17407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3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 bwMode="auto">
              <a:xfrm>
                <a:off x="6740191" y="2902498"/>
                <a:ext cx="501218" cy="505185"/>
              </a:xfrm>
              <a:prstGeom prst="rect">
                <a:avLst/>
              </a:prstGeom>
              <a:solidFill>
                <a:schemeClr val="accent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7241409" y="2902498"/>
                <a:ext cx="783338" cy="505185"/>
              </a:xfrm>
              <a:prstGeom prst="rect">
                <a:avLst/>
              </a:prstGeom>
              <a:solidFill>
                <a:schemeClr val="accent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cxnSp>
            <p:nvCxnSpPr>
              <p:cNvPr id="128" name="Elbow Connector 218"/>
              <p:cNvCxnSpPr>
                <a:cxnSpLocks noChangeShapeType="1"/>
              </p:cNvCxnSpPr>
              <p:nvPr/>
            </p:nvCxnSpPr>
            <p:spPr bwMode="auto">
              <a:xfrm rot="16200000" flipH="1">
                <a:off x="6391342" y="2596151"/>
                <a:ext cx="251461" cy="1447434"/>
              </a:xfrm>
              <a:prstGeom prst="bentConnector3">
                <a:avLst>
                  <a:gd name="adj1" fmla="val 190907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" name="Elbow Connector 219"/>
              <p:cNvCxnSpPr>
                <a:cxnSpLocks noChangeShapeType="1"/>
              </p:cNvCxnSpPr>
              <p:nvPr/>
            </p:nvCxnSpPr>
            <p:spPr bwMode="auto">
              <a:xfrm rot="16200000" flipH="1">
                <a:off x="6899354" y="2325057"/>
                <a:ext cx="251461" cy="1989622"/>
              </a:xfrm>
              <a:prstGeom prst="bentConnector3">
                <a:avLst>
                  <a:gd name="adj1" fmla="val 241412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30" name="Oval 129"/>
              <p:cNvSpPr/>
              <p:nvPr/>
            </p:nvSpPr>
            <p:spPr bwMode="auto">
              <a:xfrm>
                <a:off x="5758768" y="3116617"/>
                <a:ext cx="72031" cy="7694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 bwMode="auto">
              <a:xfrm>
                <a:off x="5995869" y="3116617"/>
                <a:ext cx="72031" cy="7694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 bwMode="auto">
              <a:xfrm>
                <a:off x="7205394" y="3367536"/>
                <a:ext cx="72031" cy="7695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 bwMode="auto">
              <a:xfrm>
                <a:off x="7985731" y="3367536"/>
                <a:ext cx="72031" cy="7695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99" name="Oval 98"/>
            <p:cNvSpPr/>
            <p:nvPr/>
          </p:nvSpPr>
          <p:spPr bwMode="auto">
            <a:xfrm>
              <a:off x="424283" y="5581971"/>
              <a:ext cx="38111" cy="36524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05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1829629" y="5583558"/>
              <a:ext cx="39699" cy="36525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050">
                <a:solidFill>
                  <a:srgbClr val="000000"/>
                </a:solidFill>
                <a:latin typeface="Arial" charset="0"/>
              </a:endParaRPr>
            </a:p>
          </p:txBody>
        </p:sp>
        <p:cxnSp>
          <p:nvCxnSpPr>
            <p:cNvPr id="101" name="Elbow Connector 246"/>
            <p:cNvCxnSpPr>
              <a:cxnSpLocks noChangeShapeType="1"/>
            </p:cNvCxnSpPr>
            <p:nvPr/>
          </p:nvCxnSpPr>
          <p:spPr bwMode="auto">
            <a:xfrm rot="5400000">
              <a:off x="629253" y="4858371"/>
              <a:ext cx="537614" cy="910289"/>
            </a:xfrm>
            <a:prstGeom prst="bentConnector3">
              <a:avLst>
                <a:gd name="adj1" fmla="val 70009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" name="Elbow Connector 251"/>
            <p:cNvCxnSpPr>
              <a:cxnSpLocks noChangeShapeType="1"/>
            </p:cNvCxnSpPr>
            <p:nvPr/>
          </p:nvCxnSpPr>
          <p:spPr bwMode="auto">
            <a:xfrm rot="16200000" flipH="1">
              <a:off x="1475041" y="5208946"/>
              <a:ext cx="538580" cy="210103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3" name="Group 254"/>
            <p:cNvGrpSpPr>
              <a:grpSpLocks/>
            </p:cNvGrpSpPr>
            <p:nvPr/>
          </p:nvGrpSpPr>
          <p:grpSpPr bwMode="auto">
            <a:xfrm>
              <a:off x="457364" y="6171975"/>
              <a:ext cx="2362953" cy="257107"/>
              <a:chOff x="5388934" y="2903927"/>
              <a:chExt cx="4466058" cy="541672"/>
            </a:xfrm>
          </p:grpSpPr>
          <p:sp>
            <p:nvSpPr>
              <p:cNvPr id="106" name="Rectangle 105"/>
              <p:cNvSpPr/>
              <p:nvPr/>
            </p:nvSpPr>
            <p:spPr bwMode="auto">
              <a:xfrm>
                <a:off x="5389437" y="2905474"/>
                <a:ext cx="789340" cy="501841"/>
              </a:xfrm>
              <a:prstGeom prst="rect">
                <a:avLst/>
              </a:prstGeom>
              <a:solidFill>
                <a:schemeClr val="accent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 bwMode="auto">
              <a:xfrm>
                <a:off x="5683564" y="2972386"/>
                <a:ext cx="210091" cy="3646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 bwMode="auto">
              <a:xfrm>
                <a:off x="5929671" y="2972386"/>
                <a:ext cx="213091" cy="3646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6169774" y="2905474"/>
                <a:ext cx="210091" cy="501841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 bwMode="auto">
              <a:xfrm>
                <a:off x="6379865" y="2905474"/>
                <a:ext cx="207089" cy="501841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3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 bwMode="auto">
              <a:xfrm rot="16200000">
                <a:off x="6411066" y="3069357"/>
                <a:ext cx="501841" cy="17407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3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 bwMode="auto">
              <a:xfrm>
                <a:off x="6740021" y="2905474"/>
                <a:ext cx="2289989" cy="501841"/>
              </a:xfrm>
              <a:prstGeom prst="rect">
                <a:avLst/>
              </a:prstGeom>
              <a:solidFill>
                <a:schemeClr val="accent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 bwMode="auto">
              <a:xfrm>
                <a:off x="9039015" y="2905474"/>
                <a:ext cx="783338" cy="501841"/>
              </a:xfrm>
              <a:prstGeom prst="rect">
                <a:avLst/>
              </a:prstGeom>
              <a:solidFill>
                <a:schemeClr val="accent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cxnSp>
            <p:nvCxnSpPr>
              <p:cNvPr id="114" name="Elbow Connector 264"/>
              <p:cNvCxnSpPr>
                <a:cxnSpLocks noChangeShapeType="1"/>
              </p:cNvCxnSpPr>
              <p:nvPr/>
            </p:nvCxnSpPr>
            <p:spPr bwMode="auto">
              <a:xfrm rot="16200000" flipH="1">
                <a:off x="7282984" y="1704508"/>
                <a:ext cx="251463" cy="3230720"/>
              </a:xfrm>
              <a:prstGeom prst="bentConnector3">
                <a:avLst>
                  <a:gd name="adj1" fmla="val 291523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5" name="Elbow Connector 265"/>
              <p:cNvCxnSpPr>
                <a:cxnSpLocks noChangeShapeType="1"/>
              </p:cNvCxnSpPr>
              <p:nvPr/>
            </p:nvCxnSpPr>
            <p:spPr bwMode="auto">
              <a:xfrm rot="16200000" flipH="1">
                <a:off x="7798613" y="1425796"/>
                <a:ext cx="251463" cy="3788143"/>
              </a:xfrm>
              <a:prstGeom prst="bentConnector3">
                <a:avLst>
                  <a:gd name="adj1" fmla="val 211796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6" name="Oval 115"/>
              <p:cNvSpPr/>
              <p:nvPr/>
            </p:nvSpPr>
            <p:spPr bwMode="auto">
              <a:xfrm>
                <a:off x="5758596" y="3116246"/>
                <a:ext cx="72031" cy="7695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 bwMode="auto">
              <a:xfrm>
                <a:off x="5992697" y="3116246"/>
                <a:ext cx="75033" cy="7695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 bwMode="auto">
              <a:xfrm>
                <a:off x="8987992" y="3367167"/>
                <a:ext cx="72031" cy="7694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 bwMode="auto">
              <a:xfrm>
                <a:off x="9783337" y="3367167"/>
                <a:ext cx="72031" cy="7694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104" name="Oval 103"/>
            <p:cNvSpPr/>
            <p:nvPr/>
          </p:nvSpPr>
          <p:spPr bwMode="auto">
            <a:xfrm>
              <a:off x="432223" y="6123480"/>
              <a:ext cx="38111" cy="36525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050">
                <a:solidFill>
                  <a:srgbClr val="000000"/>
                </a:solidFill>
                <a:latin typeface="Arial" charset="0"/>
              </a:endParaRPr>
            </a:p>
          </p:txBody>
        </p:sp>
        <p:cxnSp>
          <p:nvCxnSpPr>
            <p:cNvPr id="105" name="Elbow Connector 271"/>
            <p:cNvCxnSpPr>
              <a:cxnSpLocks noChangeShapeType="1"/>
            </p:cNvCxnSpPr>
            <p:nvPr/>
          </p:nvCxnSpPr>
          <p:spPr bwMode="auto">
            <a:xfrm rot="5400000">
              <a:off x="916275" y="4560026"/>
              <a:ext cx="1096551" cy="2065914"/>
            </a:xfrm>
            <a:prstGeom prst="bentConnector4">
              <a:avLst>
                <a:gd name="adj1" fmla="val 29171"/>
                <a:gd name="adj2" fmla="val 103454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07600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515937" y="637381"/>
            <a:ext cx="5140326" cy="1325563"/>
          </a:xfrm>
        </p:spPr>
        <p:txBody>
          <a:bodyPr/>
          <a:lstStyle/>
          <a:p>
            <a:r>
              <a:rPr lang="en-US" dirty="0"/>
              <a:t>Conceptual SQL Evaluation</a:t>
            </a:r>
          </a:p>
        </p:txBody>
      </p:sp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5921375" y="733424"/>
            <a:ext cx="4975225" cy="16287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sz="2000" dirty="0"/>
              <a:t>SELECT        [DISTINCT]  </a:t>
            </a:r>
            <a:r>
              <a:rPr lang="en-US" sz="2000" i="1" dirty="0"/>
              <a:t>target-list</a:t>
            </a:r>
            <a:endParaRPr lang="en-US" sz="2000" dirty="0"/>
          </a:p>
          <a:p>
            <a:r>
              <a:rPr lang="en-US" sz="2000" dirty="0"/>
              <a:t>FROM         </a:t>
            </a:r>
            <a:r>
              <a:rPr lang="en-US" sz="2000" i="1" dirty="0"/>
              <a:t>relation-list</a:t>
            </a:r>
            <a:endParaRPr lang="en-US" sz="2000" dirty="0"/>
          </a:p>
          <a:p>
            <a:r>
              <a:rPr lang="en-US" sz="2000" dirty="0"/>
              <a:t>WHERE        </a:t>
            </a:r>
            <a:r>
              <a:rPr lang="en-US" sz="2000" i="1" dirty="0"/>
              <a:t>qualification</a:t>
            </a:r>
          </a:p>
          <a:p>
            <a:r>
              <a:rPr lang="en-US" sz="2000" dirty="0"/>
              <a:t>GROUP BY  </a:t>
            </a:r>
            <a:r>
              <a:rPr lang="en-US" sz="2000" i="1" dirty="0"/>
              <a:t>grouping-list</a:t>
            </a:r>
          </a:p>
          <a:p>
            <a:r>
              <a:rPr lang="en-US" sz="2000" dirty="0"/>
              <a:t>HAVING      </a:t>
            </a:r>
            <a:r>
              <a:rPr lang="en-US" sz="2000" i="1" dirty="0"/>
              <a:t>group-qualification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4191" y="2287865"/>
            <a:ext cx="4104009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Try Queries Here</a:t>
            </a:r>
          </a:p>
          <a:p>
            <a:r>
              <a:rPr lang="en-US" dirty="0">
                <a:hlinkClick r:id="rId3"/>
              </a:rPr>
              <a:t>http://sqlfiddle.com/#!17/67109/12</a:t>
            </a:r>
            <a:endParaRPr lang="en-US" dirty="0"/>
          </a:p>
          <a:p>
            <a:endParaRPr lang="en-US" dirty="0"/>
          </a:p>
        </p:txBody>
      </p:sp>
      <p:sp>
        <p:nvSpPr>
          <p:cNvPr id="25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234440" y="6453189"/>
            <a:ext cx="2895600" cy="403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endParaRPr lang="en-US" sz="1200">
              <a:solidFill>
                <a:schemeClr val="tx1"/>
              </a:solidFill>
              <a:latin typeface="Times New Roman" charset="0"/>
            </a:endParaRPr>
          </a:p>
          <a:p>
            <a:endParaRPr lang="en-US" sz="1200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06240" y="3276600"/>
            <a:ext cx="1752600" cy="609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2000" dirty="0"/>
              <a:t>GROUP BY</a:t>
            </a: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1258601" y="5718718"/>
            <a:ext cx="245233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000" b="1" i="1" dirty="0">
                <a:solidFill>
                  <a:schemeClr val="tx1"/>
                </a:solidFill>
              </a:rPr>
              <a:t>One or more tables to use </a:t>
            </a:r>
          </a:p>
          <a:p>
            <a:r>
              <a:rPr lang="en-US" sz="2000" b="1" i="1" dirty="0" smtClean="0">
                <a:solidFill>
                  <a:schemeClr val="tx1"/>
                </a:solidFill>
              </a:rPr>
              <a:t>(</a:t>
            </a:r>
            <a:r>
              <a:rPr lang="en-US" altLang="zh-CN" sz="2000" b="1" i="1" dirty="0" smtClean="0">
                <a:solidFill>
                  <a:schemeClr val="tx1"/>
                </a:solidFill>
              </a:rPr>
              <a:t>outer</a:t>
            </a:r>
            <a:r>
              <a:rPr lang="zh-CN" altLang="en-US" sz="2000" b="1" i="1" dirty="0" smtClean="0">
                <a:solidFill>
                  <a:schemeClr val="tx1"/>
                </a:solidFill>
              </a:rPr>
              <a:t> </a:t>
            </a:r>
            <a:r>
              <a:rPr lang="en-US" sz="2000" b="1" i="1" dirty="0" smtClean="0">
                <a:solidFill>
                  <a:schemeClr val="tx1"/>
                </a:solidFill>
              </a:rPr>
              <a:t>product </a:t>
            </a:r>
            <a:r>
              <a:rPr lang="mr-IN" sz="2000" b="1" i="1" dirty="0">
                <a:solidFill>
                  <a:schemeClr val="tx1"/>
                </a:solidFill>
              </a:rPr>
              <a:t>…</a:t>
            </a:r>
            <a:r>
              <a:rPr lang="en-US" sz="2000" b="1" i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8" name="Text Box 6"/>
          <p:cNvSpPr txBox="1">
            <a:spLocks noChangeArrowheads="1"/>
          </p:cNvSpPr>
          <p:nvPr/>
        </p:nvSpPr>
        <p:spPr bwMode="auto">
          <a:xfrm>
            <a:off x="1234440" y="4648201"/>
            <a:ext cx="2590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000" b="1" i="1">
                <a:solidFill>
                  <a:schemeClr val="tx1"/>
                </a:solidFill>
              </a:rPr>
              <a:t>Apply selections</a:t>
            </a:r>
          </a:p>
          <a:p>
            <a:r>
              <a:rPr lang="en-US" sz="2000" b="1" i="1">
                <a:solidFill>
                  <a:schemeClr val="tx1"/>
                </a:solidFill>
              </a:rPr>
              <a:t>(eliminate rows)</a:t>
            </a:r>
          </a:p>
        </p:txBody>
      </p:sp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9006840" y="4389440"/>
            <a:ext cx="31242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000" b="1" i="1" dirty="0">
                <a:solidFill>
                  <a:schemeClr val="tx1"/>
                </a:solidFill>
              </a:rPr>
              <a:t>Project away columns</a:t>
            </a:r>
          </a:p>
          <a:p>
            <a:r>
              <a:rPr lang="en-US" sz="2000" b="1" i="1" dirty="0">
                <a:solidFill>
                  <a:schemeClr val="tx1"/>
                </a:solidFill>
              </a:rPr>
              <a:t>(just keep those used in SELECT, GBY, HAVING)</a:t>
            </a:r>
          </a:p>
        </p:txBody>
      </p:sp>
      <p:sp>
        <p:nvSpPr>
          <p:cNvPr id="30" name="Oval 8"/>
          <p:cNvSpPr>
            <a:spLocks noChangeArrowheads="1"/>
          </p:cNvSpPr>
          <p:nvPr/>
        </p:nvSpPr>
        <p:spPr bwMode="auto">
          <a:xfrm>
            <a:off x="4206240" y="4648200"/>
            <a:ext cx="1752600" cy="609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2000"/>
              <a:t>WHERE</a:t>
            </a:r>
          </a:p>
        </p:txBody>
      </p:sp>
      <p:sp>
        <p:nvSpPr>
          <p:cNvPr id="31" name="Oval 9"/>
          <p:cNvSpPr>
            <a:spLocks noChangeArrowheads="1"/>
          </p:cNvSpPr>
          <p:nvPr/>
        </p:nvSpPr>
        <p:spPr bwMode="auto">
          <a:xfrm>
            <a:off x="4130040" y="5867400"/>
            <a:ext cx="1752600" cy="609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2000"/>
              <a:t>FROM</a:t>
            </a:r>
          </a:p>
        </p:txBody>
      </p:sp>
      <p:sp>
        <p:nvSpPr>
          <p:cNvPr id="32" name="Oval 10"/>
          <p:cNvSpPr>
            <a:spLocks noChangeArrowheads="1"/>
          </p:cNvSpPr>
          <p:nvPr/>
        </p:nvSpPr>
        <p:spPr bwMode="auto">
          <a:xfrm>
            <a:off x="7025640" y="5867400"/>
            <a:ext cx="1752600" cy="609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2000" dirty="0"/>
              <a:t>HAVING</a:t>
            </a:r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1805941" y="3249839"/>
            <a:ext cx="1828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000" b="1" i="1">
                <a:solidFill>
                  <a:schemeClr val="tx1"/>
                </a:solidFill>
              </a:rPr>
              <a:t>Form groups &amp; aggregate</a:t>
            </a:r>
          </a:p>
        </p:txBody>
      </p:sp>
      <p:sp>
        <p:nvSpPr>
          <p:cNvPr id="34" name="Oval 12"/>
          <p:cNvSpPr>
            <a:spLocks noChangeArrowheads="1"/>
          </p:cNvSpPr>
          <p:nvPr/>
        </p:nvSpPr>
        <p:spPr bwMode="auto">
          <a:xfrm>
            <a:off x="7025640" y="4648200"/>
            <a:ext cx="1752600" cy="609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2000" dirty="0"/>
              <a:t>SELECT</a:t>
            </a:r>
          </a:p>
        </p:txBody>
      </p:sp>
      <p:sp>
        <p:nvSpPr>
          <p:cNvPr id="35" name="Text Box 13"/>
          <p:cNvSpPr txBox="1">
            <a:spLocks noChangeArrowheads="1"/>
          </p:cNvSpPr>
          <p:nvPr/>
        </p:nvSpPr>
        <p:spPr bwMode="auto">
          <a:xfrm>
            <a:off x="9006840" y="5718718"/>
            <a:ext cx="1371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000" b="1" i="1">
                <a:solidFill>
                  <a:schemeClr val="tx1"/>
                </a:solidFill>
              </a:rPr>
              <a:t>Eliminate groups</a:t>
            </a:r>
          </a:p>
        </p:txBody>
      </p:sp>
      <p:sp>
        <p:nvSpPr>
          <p:cNvPr id="36" name="Oval 14"/>
          <p:cNvSpPr>
            <a:spLocks noChangeArrowheads="1"/>
          </p:cNvSpPr>
          <p:nvPr/>
        </p:nvSpPr>
        <p:spPr bwMode="auto">
          <a:xfrm>
            <a:off x="7025640" y="3276600"/>
            <a:ext cx="1752600" cy="609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2000" dirty="0"/>
              <a:t>[DISTINCT]</a:t>
            </a:r>
          </a:p>
        </p:txBody>
      </p:sp>
      <p:sp>
        <p:nvSpPr>
          <p:cNvPr id="37" name="Text Box 15"/>
          <p:cNvSpPr txBox="1">
            <a:spLocks noChangeArrowheads="1"/>
          </p:cNvSpPr>
          <p:nvPr/>
        </p:nvSpPr>
        <p:spPr bwMode="auto">
          <a:xfrm>
            <a:off x="9006840" y="3276601"/>
            <a:ext cx="1371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000" b="1" i="1">
                <a:solidFill>
                  <a:schemeClr val="tx1"/>
                </a:solidFill>
              </a:rPr>
              <a:t>Eliminate duplicates</a:t>
            </a:r>
          </a:p>
        </p:txBody>
      </p:sp>
      <p:sp>
        <p:nvSpPr>
          <p:cNvPr id="38" name="Line 16"/>
          <p:cNvSpPr>
            <a:spLocks noChangeShapeType="1"/>
          </p:cNvSpPr>
          <p:nvPr/>
        </p:nvSpPr>
        <p:spPr bwMode="auto">
          <a:xfrm>
            <a:off x="5044440" y="5257800"/>
            <a:ext cx="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17"/>
          <p:cNvSpPr>
            <a:spLocks noChangeShapeType="1"/>
          </p:cNvSpPr>
          <p:nvPr/>
        </p:nvSpPr>
        <p:spPr bwMode="auto">
          <a:xfrm>
            <a:off x="5044440" y="3886200"/>
            <a:ext cx="0" cy="762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18"/>
          <p:cNvSpPr>
            <a:spLocks noChangeShapeType="1"/>
          </p:cNvSpPr>
          <p:nvPr/>
        </p:nvSpPr>
        <p:spPr bwMode="auto">
          <a:xfrm>
            <a:off x="7863840" y="5257800"/>
            <a:ext cx="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19"/>
          <p:cNvSpPr>
            <a:spLocks noChangeShapeType="1"/>
          </p:cNvSpPr>
          <p:nvPr/>
        </p:nvSpPr>
        <p:spPr bwMode="auto">
          <a:xfrm>
            <a:off x="7863840" y="3886200"/>
            <a:ext cx="0" cy="762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20"/>
          <p:cNvSpPr>
            <a:spLocks/>
          </p:cNvSpPr>
          <p:nvPr/>
        </p:nvSpPr>
        <p:spPr bwMode="auto">
          <a:xfrm>
            <a:off x="5044440" y="2895600"/>
            <a:ext cx="1981200" cy="3276600"/>
          </a:xfrm>
          <a:custGeom>
            <a:avLst/>
            <a:gdLst>
              <a:gd name="T0" fmla="*/ 0 w 1248"/>
              <a:gd name="T1" fmla="*/ 2147483647 h 2064"/>
              <a:gd name="T2" fmla="*/ 0 w 1248"/>
              <a:gd name="T3" fmla="*/ 0 h 2064"/>
              <a:gd name="T4" fmla="*/ 2147483647 w 1248"/>
              <a:gd name="T5" fmla="*/ 0 h 2064"/>
              <a:gd name="T6" fmla="*/ 2147483647 w 1248"/>
              <a:gd name="T7" fmla="*/ 2147483647 h 2064"/>
              <a:gd name="T8" fmla="*/ 2147483647 w 1248"/>
              <a:gd name="T9" fmla="*/ 2147483647 h 20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48"/>
              <a:gd name="T16" fmla="*/ 0 h 2064"/>
              <a:gd name="T17" fmla="*/ 1248 w 1248"/>
              <a:gd name="T18" fmla="*/ 2064 h 20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48" h="2064">
                <a:moveTo>
                  <a:pt x="0" y="240"/>
                </a:moveTo>
                <a:lnTo>
                  <a:pt x="0" y="0"/>
                </a:lnTo>
                <a:lnTo>
                  <a:pt x="672" y="0"/>
                </a:lnTo>
                <a:lnTo>
                  <a:pt x="672" y="2064"/>
                </a:lnTo>
                <a:lnTo>
                  <a:pt x="1248" y="2064"/>
                </a:lnTo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21"/>
          <p:cNvSpPr>
            <a:spLocks noChangeShapeType="1"/>
          </p:cNvSpPr>
          <p:nvPr/>
        </p:nvSpPr>
        <p:spPr bwMode="auto">
          <a:xfrm>
            <a:off x="7863840" y="2667000"/>
            <a:ext cx="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92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1" y="1139376"/>
            <a:ext cx="10515600" cy="2013174"/>
          </a:xfrm>
        </p:spPr>
        <p:txBody>
          <a:bodyPr/>
          <a:lstStyle/>
          <a:p>
            <a:r>
              <a:rPr lang="en-US" dirty="0"/>
              <a:t>How do you interact with a database?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1851" y="3445330"/>
            <a:ext cx="10515600" cy="2644322"/>
          </a:xfrm>
        </p:spPr>
        <p:txBody>
          <a:bodyPr/>
          <a:lstStyle/>
          <a:p>
            <a:r>
              <a:rPr lang="en-US" dirty="0"/>
              <a:t>What is the DBMS?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/>
              <a:t>Server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/>
              <a:t>Software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/>
              <a:t>A library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8093" y="5797657"/>
            <a:ext cx="603562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Answer: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It can be all of these.</a:t>
            </a:r>
          </a:p>
        </p:txBody>
      </p:sp>
    </p:spTree>
    <p:extLst>
      <p:ext uri="{BB962C8B-B14F-4D97-AF65-F5344CB8AC3E}">
        <p14:creationId xmlns:p14="http://schemas.microsoft.com/office/powerpoint/2010/main" val="1023679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6339844" y="5118388"/>
          <a:ext cx="3243583" cy="777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804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046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219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5626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78612">
                <a:tc>
                  <a:txBody>
                    <a:bodyPr/>
                    <a:lstStyle/>
                    <a:p>
                      <a:r>
                        <a:rPr lang="en-US" sz="11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Purchase</a:t>
                      </a:r>
                      <a:r>
                        <a:rPr lang="en-US" sz="1100" baseline="0" dirty="0"/>
                        <a:t> </a:t>
                      </a:r>
                      <a:r>
                        <a:rPr lang="en-US" sz="11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5461">
                <a:tc>
                  <a:txBody>
                    <a:bodyPr/>
                    <a:lstStyle/>
                    <a:p>
                      <a:r>
                        <a:rPr lang="en-US" sz="1100" dirty="0"/>
                        <a:t>9/20/2012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$200.00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5461">
                <a:tc>
                  <a:txBody>
                    <a:bodyPr/>
                    <a:lstStyle/>
                    <a:p>
                      <a:r>
                        <a:rPr lang="en-US" sz="1100" dirty="0"/>
                        <a:t>8/21/2012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Joe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$333.99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36" y="961173"/>
            <a:ext cx="5095801" cy="23338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a DBMS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558064" y="465557"/>
            <a:ext cx="2330375" cy="1736057"/>
            <a:chOff x="7729263" y="4995019"/>
            <a:chExt cx="2930988" cy="21834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9263" y="4995019"/>
              <a:ext cx="1136366" cy="125913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88434" y="5101080"/>
              <a:ext cx="1371817" cy="152001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1104" y="5477331"/>
              <a:ext cx="1535318" cy="1701184"/>
            </a:xfrm>
            <a:prstGeom prst="rect">
              <a:avLst/>
            </a:prstGeom>
          </p:spPr>
        </p:pic>
      </p:grpSp>
      <p:sp>
        <p:nvSpPr>
          <p:cNvPr id="13" name="Right Arrow 12"/>
          <p:cNvSpPr/>
          <p:nvPr/>
        </p:nvSpPr>
        <p:spPr>
          <a:xfrm rot="19800000">
            <a:off x="4853041" y="3458366"/>
            <a:ext cx="1828800" cy="495946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3" name="Right Arrow 22"/>
          <p:cNvSpPr/>
          <p:nvPr/>
        </p:nvSpPr>
        <p:spPr>
          <a:xfrm rot="9000000">
            <a:off x="5110595" y="4106776"/>
            <a:ext cx="1779024" cy="495946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47670" y="392661"/>
            <a:ext cx="61908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Cust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993336" y="492251"/>
            <a:ext cx="700833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Prod.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54309" y="843456"/>
            <a:ext cx="74411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Sales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3408560" y="2215960"/>
            <a:ext cx="2463775" cy="1109728"/>
            <a:chOff x="1931285" y="2024013"/>
            <a:chExt cx="2463775" cy="1109728"/>
          </a:xfrm>
        </p:grpSpPr>
        <p:sp>
          <p:nvSpPr>
            <p:cNvPr id="14" name="TextBox 13"/>
            <p:cNvSpPr txBox="1"/>
            <p:nvPr/>
          </p:nvSpPr>
          <p:spPr>
            <a:xfrm>
              <a:off x="1931285" y="2024013"/>
              <a:ext cx="1401346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Query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967792" y="2487410"/>
              <a:ext cx="2427268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SELECT * FROM sales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WHERE price &gt; 100.0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247959" y="4618243"/>
            <a:ext cx="2082621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Response</a:t>
            </a:r>
          </a:p>
        </p:txBody>
      </p:sp>
      <p:sp>
        <p:nvSpPr>
          <p:cNvPr id="34" name="TextBox 33"/>
          <p:cNvSpPr txBox="1"/>
          <p:nvPr/>
        </p:nvSpPr>
        <p:spPr>
          <a:xfrm rot="337541">
            <a:off x="7319883" y="3002826"/>
            <a:ext cx="202170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DBMS Server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815885" y="3264132"/>
            <a:ext cx="4289895" cy="4289895"/>
            <a:chOff x="554035" y="4130066"/>
            <a:chExt cx="6858000" cy="6858000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035" y="4130066"/>
              <a:ext cx="6858000" cy="685800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08730" y="5523213"/>
              <a:ext cx="4743148" cy="270485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1122" y="7112727"/>
              <a:ext cx="2650321" cy="895200"/>
            </a:xfrm>
            <a:prstGeom prst="rect">
              <a:avLst/>
            </a:prstGeom>
          </p:spPr>
        </p:pic>
      </p:grpSp>
      <p:sp>
        <p:nvSpPr>
          <p:cNvPr id="39" name="TextBox 38"/>
          <p:cNvSpPr txBox="1"/>
          <p:nvPr/>
        </p:nvSpPr>
        <p:spPr>
          <a:xfrm>
            <a:off x="1475630" y="3692423"/>
            <a:ext cx="188545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Python Analysis</a:t>
            </a:r>
          </a:p>
        </p:txBody>
      </p:sp>
    </p:spTree>
    <p:extLst>
      <p:ext uri="{BB962C8B-B14F-4D97-AF65-F5344CB8AC3E}">
        <p14:creationId xmlns:p14="http://schemas.microsoft.com/office/powerpoint/2010/main" val="177725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 animBg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4013546" y="4288227"/>
            <a:ext cx="2853749" cy="2853749"/>
            <a:chOff x="554035" y="4130066"/>
            <a:chExt cx="6858000" cy="6858000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035" y="4130066"/>
              <a:ext cx="6858000" cy="685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08730" y="5523213"/>
              <a:ext cx="4743148" cy="2704851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1122" y="7112727"/>
              <a:ext cx="2650321" cy="895200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036" y="961173"/>
            <a:ext cx="5095801" cy="23338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a DBMS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558064" y="465557"/>
            <a:ext cx="2330375" cy="1736057"/>
            <a:chOff x="7729263" y="4995019"/>
            <a:chExt cx="2930988" cy="21834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9263" y="4995019"/>
              <a:ext cx="1136366" cy="125913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88434" y="5101080"/>
              <a:ext cx="1371817" cy="152001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1104" y="5477331"/>
              <a:ext cx="1535318" cy="1701184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 rot="337541">
            <a:off x="7319883" y="3002826"/>
            <a:ext cx="202170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DBMS Server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3" name="Right Arrow 12"/>
          <p:cNvSpPr/>
          <p:nvPr/>
        </p:nvSpPr>
        <p:spPr>
          <a:xfrm rot="18023631">
            <a:off x="5934525" y="3666010"/>
            <a:ext cx="1366747" cy="495946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3" name="Right Arrow 22"/>
          <p:cNvSpPr/>
          <p:nvPr/>
        </p:nvSpPr>
        <p:spPr>
          <a:xfrm rot="7223631">
            <a:off x="6424642" y="4143861"/>
            <a:ext cx="1329547" cy="495946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47670" y="392661"/>
            <a:ext cx="61908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Cust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993336" y="492251"/>
            <a:ext cx="700833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Prod.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54309" y="843456"/>
            <a:ext cx="74411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Sales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572854" y="1817704"/>
            <a:ext cx="1852446" cy="991892"/>
            <a:chOff x="8377238" y="5713644"/>
            <a:chExt cx="1852446" cy="991892"/>
          </a:xfrm>
        </p:grpSpPr>
        <p:sp>
          <p:nvSpPr>
            <p:cNvPr id="35" name="Right Arrow 34"/>
            <p:cNvSpPr/>
            <p:nvPr/>
          </p:nvSpPr>
          <p:spPr>
            <a:xfrm>
              <a:off x="8400884" y="5713644"/>
              <a:ext cx="1828800" cy="49594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8377238" y="6209590"/>
              <a:ext cx="1779024" cy="49594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7072" y="1516798"/>
            <a:ext cx="3737924" cy="1755266"/>
            <a:chOff x="397072" y="1516798"/>
            <a:chExt cx="3737924" cy="1755266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7072" y="2458081"/>
              <a:ext cx="3737924" cy="813983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1221361" y="1516798"/>
              <a:ext cx="2332605" cy="1299626"/>
              <a:chOff x="1221361" y="1554375"/>
              <a:chExt cx="2883098" cy="1606337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10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21361" y="1554375"/>
                <a:ext cx="2871737" cy="1606337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2554035" y="2496034"/>
                <a:ext cx="1550424" cy="369331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rPr>
                  <a:t>Web Servers</a:t>
                </a:r>
              </a:p>
            </p:txBody>
          </p:sp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60" y="4250916"/>
            <a:ext cx="3909006" cy="2150168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7147326">
            <a:off x="2546297" y="3209869"/>
            <a:ext cx="848339" cy="991892"/>
            <a:chOff x="8377238" y="5713644"/>
            <a:chExt cx="1852446" cy="991892"/>
          </a:xfrm>
        </p:grpSpPr>
        <p:sp>
          <p:nvSpPr>
            <p:cNvPr id="38" name="Right Arrow 37"/>
            <p:cNvSpPr/>
            <p:nvPr/>
          </p:nvSpPr>
          <p:spPr>
            <a:xfrm>
              <a:off x="8400884" y="5713644"/>
              <a:ext cx="1828800" cy="49594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9" name="Right Arrow 38"/>
            <p:cNvSpPr/>
            <p:nvPr/>
          </p:nvSpPr>
          <p:spPr>
            <a:xfrm rot="10800000">
              <a:off x="8377238" y="6209590"/>
              <a:ext cx="1779024" cy="49594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397072" y="3918895"/>
            <a:ext cx="216918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Web Applications</a:t>
            </a:r>
          </a:p>
        </p:txBody>
      </p:sp>
      <p:grpSp>
        <p:nvGrpSpPr>
          <p:cNvPr id="46" name="Group 45"/>
          <p:cNvGrpSpPr/>
          <p:nvPr/>
        </p:nvGrpSpPr>
        <p:grpSpPr>
          <a:xfrm rot="17147326">
            <a:off x="8711887" y="3598084"/>
            <a:ext cx="848339" cy="991892"/>
            <a:chOff x="8377238" y="5713644"/>
            <a:chExt cx="1852446" cy="991892"/>
          </a:xfrm>
        </p:grpSpPr>
        <p:sp>
          <p:nvSpPr>
            <p:cNvPr id="47" name="Right Arrow 46"/>
            <p:cNvSpPr/>
            <p:nvPr/>
          </p:nvSpPr>
          <p:spPr>
            <a:xfrm>
              <a:off x="8400884" y="5713644"/>
              <a:ext cx="1828800" cy="49594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8" name="Right Arrow 47"/>
            <p:cNvSpPr/>
            <p:nvPr/>
          </p:nvSpPr>
          <p:spPr>
            <a:xfrm rot="10800000">
              <a:off x="8377238" y="6209590"/>
              <a:ext cx="1779024" cy="49594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377128" y="4553656"/>
            <a:ext cx="2288259" cy="2288259"/>
            <a:chOff x="7670583" y="4867943"/>
            <a:chExt cx="2853749" cy="2853749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0583" y="4867943"/>
              <a:ext cx="2853749" cy="2853749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20572" y="5450405"/>
              <a:ext cx="1946065" cy="1115613"/>
            </a:xfrm>
            <a:prstGeom prst="rect">
              <a:avLst/>
            </a:prstGeom>
          </p:spPr>
        </p:pic>
      </p:grpSp>
      <p:sp>
        <p:nvSpPr>
          <p:cNvPr id="51" name="TextBox 50"/>
          <p:cNvSpPr txBox="1"/>
          <p:nvPr/>
        </p:nvSpPr>
        <p:spPr>
          <a:xfrm>
            <a:off x="7499301" y="4602512"/>
            <a:ext cx="15456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Visualization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303953" y="4393419"/>
            <a:ext cx="188545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Python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39929" y="4002348"/>
            <a:ext cx="2297020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Often many systems will connect to a DBMS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concurrently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E1DC2A-0DFF-864D-B628-934E8D7A0D34}"/>
              </a:ext>
            </a:extLst>
          </p:cNvPr>
          <p:cNvSpPr txBox="1"/>
          <p:nvPr/>
        </p:nvSpPr>
        <p:spPr>
          <a:xfrm>
            <a:off x="1769515" y="3363901"/>
            <a:ext cx="67358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410644391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the Organization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little bit of buzzword bingo!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800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  <a:extLst>
    <a:ext uri="{05A4C25C-085E-4340-85A3-A5531E510DB2}">
      <thm15:themeFamily xmlns="" xmlns:thm15="http://schemas.microsoft.com/office/thememl/2012/main" name="ds100template" id="{3FE8F141-A9AE-1C42-89F6-14DD072DA360}" vid="{28E99920-B6A5-B44B-8849-CDA2E65797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26012</TotalTime>
  <Words>2280</Words>
  <Application>Microsoft Macintosh PowerPoint</Application>
  <PresentationFormat>Custom</PresentationFormat>
  <Paragraphs>948</Paragraphs>
  <Slides>34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2_Office Theme</vt:lpstr>
      <vt:lpstr>PowerPoint Presentation</vt:lpstr>
      <vt:lpstr>Previously …</vt:lpstr>
      <vt:lpstr>Database Management Systems</vt:lpstr>
      <vt:lpstr>Physical Data Independence</vt:lpstr>
      <vt:lpstr>Conceptual SQL Evaluation</vt:lpstr>
      <vt:lpstr>How do you interact with a database?</vt:lpstr>
      <vt:lpstr>Interacting with a DBMS</vt:lpstr>
      <vt:lpstr>Interacting with a DBMS</vt:lpstr>
      <vt:lpstr>Data in the Organization</vt:lpstr>
      <vt:lpstr>Multidimensional Data Model</vt:lpstr>
      <vt:lpstr>Connections between table</vt:lpstr>
      <vt:lpstr>Joins!</vt:lpstr>
      <vt:lpstr>Join Queries</vt:lpstr>
      <vt:lpstr>The Outer-Product (×)</vt:lpstr>
      <vt:lpstr>Return Sailors (S) and the dates of their Reservations (R)</vt:lpstr>
      <vt:lpstr>About Range Variables</vt:lpstr>
      <vt:lpstr>Join Variants</vt:lpstr>
      <vt:lpstr>Inner/Natural Joins</vt:lpstr>
      <vt:lpstr>Left Join</vt:lpstr>
      <vt:lpstr>SELECT s.sid, s.sname, r.bid  FROM Sailors2 s LEFT JOIN Reserves2 r  ON s.sid = r.sid;</vt:lpstr>
      <vt:lpstr>Right Join</vt:lpstr>
      <vt:lpstr>SELECT r.sid, b.bid, b.bname  FROM Reserves2 r RIGHT JOIN Boats2 b  ON r.bid = b.bid;</vt:lpstr>
      <vt:lpstr>Full Outer Join</vt:lpstr>
      <vt:lpstr>SELECT r.sid, b.bid, b.bname  FROM Reserves3 r FULL JOIN Boats2 b  ON r.bid = b.bid</vt:lpstr>
      <vt:lpstr>Brief Detour: Null Values</vt:lpstr>
      <vt:lpstr>NULL in the WHERE clause</vt:lpstr>
      <vt:lpstr>NULL in comparators</vt:lpstr>
      <vt:lpstr>Explicit NULL Checks</vt:lpstr>
      <vt:lpstr>NULL in Boolean Logic</vt:lpstr>
      <vt:lpstr>NULL and Aggregation</vt:lpstr>
      <vt:lpstr>NULL and Aggregation</vt:lpstr>
      <vt:lpstr>NULLs: Summary</vt:lpstr>
      <vt:lpstr>PowerPoint Presentation</vt:lpstr>
      <vt:lpstr>SQL Query Demo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DS100 Principles and Techniques of Data Science TA Info Session</dc:title>
  <dc:creator>Joseph Gonzalez</dc:creator>
  <cp:lastModifiedBy>Biye Jiang</cp:lastModifiedBy>
  <cp:revision>633</cp:revision>
  <cp:lastPrinted>2017-10-17T17:21:53Z</cp:lastPrinted>
  <dcterms:created xsi:type="dcterms:W3CDTF">2016-10-21T21:56:42Z</dcterms:created>
  <dcterms:modified xsi:type="dcterms:W3CDTF">2018-02-22T21:13:36Z</dcterms:modified>
</cp:coreProperties>
</file>